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9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0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1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14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16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17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18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19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20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21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22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23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24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25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26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27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28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29.xml" ContentType="application/vnd.openxmlformats-officedocument.theme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30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heme/theme31.xml" ContentType="application/vnd.openxmlformats-officedocument.theme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theme/theme32.xml" ContentType="application/vnd.openxmlformats-officedocument.theme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33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34.xml" ContentType="application/vnd.openxmlformats-officedocument.theme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9" r:id="rId6"/>
    <p:sldMasterId id="2147483699" r:id="rId7"/>
    <p:sldMasterId id="2147483717" r:id="rId8"/>
    <p:sldMasterId id="2147483736" r:id="rId9"/>
    <p:sldMasterId id="2147483754" r:id="rId10"/>
    <p:sldMasterId id="2147483776" r:id="rId11"/>
    <p:sldMasterId id="2147483797" r:id="rId12"/>
    <p:sldMasterId id="2147483818" r:id="rId13"/>
    <p:sldMasterId id="2147483840" r:id="rId14"/>
    <p:sldMasterId id="2147483861" r:id="rId15"/>
    <p:sldMasterId id="2147483883" r:id="rId16"/>
    <p:sldMasterId id="2147483904" r:id="rId17"/>
    <p:sldMasterId id="2147483926" r:id="rId18"/>
    <p:sldMasterId id="2147483948" r:id="rId19"/>
    <p:sldMasterId id="2147483963" r:id="rId20"/>
    <p:sldMasterId id="2147483984" r:id="rId21"/>
    <p:sldMasterId id="2147484006" r:id="rId22"/>
    <p:sldMasterId id="2147484029" r:id="rId23"/>
    <p:sldMasterId id="2147484051" r:id="rId24"/>
    <p:sldMasterId id="2147484073" r:id="rId25"/>
    <p:sldMasterId id="2147484095" r:id="rId26"/>
    <p:sldMasterId id="2147484117" r:id="rId27"/>
    <p:sldMasterId id="2147484139" r:id="rId28"/>
    <p:sldMasterId id="2147484164" r:id="rId29"/>
    <p:sldMasterId id="2147484186" r:id="rId30"/>
    <p:sldMasterId id="2147484209" r:id="rId31"/>
    <p:sldMasterId id="2147484232" r:id="rId32"/>
    <p:sldMasterId id="2147484254" r:id="rId33"/>
    <p:sldMasterId id="2147484280" r:id="rId34"/>
    <p:sldMasterId id="2147484305" r:id="rId35"/>
    <p:sldMasterId id="2147484328" r:id="rId36"/>
    <p:sldMasterId id="2147484352" r:id="rId37"/>
    <p:sldMasterId id="2147484380" r:id="rId38"/>
    <p:sldMasterId id="2147484404" r:id="rId39"/>
  </p:sldMasterIdLst>
  <p:notesMasterIdLst>
    <p:notesMasterId r:id="rId48"/>
  </p:notesMasterIdLst>
  <p:sldIdLst>
    <p:sldId id="1079" r:id="rId40"/>
    <p:sldId id="1102" r:id="rId41"/>
    <p:sldId id="1103" r:id="rId42"/>
    <p:sldId id="1104" r:id="rId43"/>
    <p:sldId id="1105" r:id="rId44"/>
    <p:sldId id="1106" r:id="rId45"/>
    <p:sldId id="1107" r:id="rId46"/>
    <p:sldId id="1108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Dalpiaz" initials="TED" lastIdx="27" clrIdx="0"/>
  <p:cmAuthor id="1" name="Scott A. Miller" initials="SAM" lastIdx="2" clrIdx="1">
    <p:extLst>
      <p:ext uri="{19B8F6BF-5375-455C-9EA6-DF929625EA0E}">
        <p15:presenceInfo xmlns:p15="http://schemas.microsoft.com/office/powerpoint/2012/main" userId="S-1-5-21-3536130441-3257375965-2130629362-57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06060"/>
    <a:srgbClr val="A6A6A6"/>
    <a:srgbClr val="202120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9" autoAdjust="0"/>
    <p:restoredTop sz="95501" autoAdjust="0"/>
  </p:normalViewPr>
  <p:slideViewPr>
    <p:cSldViewPr>
      <p:cViewPr varScale="1">
        <p:scale>
          <a:sx n="94" d="100"/>
          <a:sy n="94" d="100"/>
        </p:scale>
        <p:origin x="322" y="8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Master" Target="slideMasters/slideMaster3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7.xml"/><Relationship Id="rId34" Type="http://schemas.openxmlformats.org/officeDocument/2006/relationships/slideMaster" Target="slideMasters/slideMaster30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Master" Target="slideMasters/slideMaster29.xml"/><Relationship Id="rId38" Type="http://schemas.openxmlformats.org/officeDocument/2006/relationships/slideMaster" Target="slideMasters/slideMaster34.xml"/><Relationship Id="rId46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Master" Target="slideMasters/slideMaster25.xml"/><Relationship Id="rId41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Master" Target="slideMasters/slideMaster28.xml"/><Relationship Id="rId37" Type="http://schemas.openxmlformats.org/officeDocument/2006/relationships/slideMaster" Target="slideMasters/slideMaster33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Master" Target="slideMasters/slideMaster32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Master" Target="slideMasters/slideMaster27.xml"/><Relationship Id="rId44" Type="http://schemas.openxmlformats.org/officeDocument/2006/relationships/slide" Target="slides/slide5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Master" Target="slideMasters/slideMaster26.xml"/><Relationship Id="rId35" Type="http://schemas.openxmlformats.org/officeDocument/2006/relationships/slideMaster" Target="slideMasters/slideMaster31.xml"/><Relationship Id="rId43" Type="http://schemas.openxmlformats.org/officeDocument/2006/relationships/slide" Target="slides/slide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9DA03-C08D-4F61-9F24-40985D93F29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191"/>
            <a:ext cx="5607050" cy="4182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64B4-8269-4F5B-AA45-73C77D11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8BFD-06C2-CE42-8D25-BE8ABD5371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2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8BFD-06C2-CE42-8D25-BE8ABD5371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5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8BFD-06C2-CE42-8D25-BE8ABD5371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8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4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4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4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4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2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4.png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4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4.pn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4.png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png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png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6.pn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6.png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6.png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.png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.png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8.pn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8.pn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8.png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8.png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8.png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8.png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8.png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8.png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8.pn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8.pn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8.png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8.png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18.png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18.png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18.png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18.png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8.png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8.png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8.png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8.png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18.pn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18.png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18.png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18.png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8.png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8.png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8.png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8.png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8.png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8.png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8.png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4.png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4.png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4.png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9.png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9.png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9.png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9.png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29.png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29.png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29.png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29.png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29.png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8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4.png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4.png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4.png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4.png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5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9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5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29.png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29.png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29.png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29.png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29.png"/></Relationships>
</file>

<file path=ppt/slideLayouts/_rels/slideLayout6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29.png"/></Relationships>
</file>

<file path=ppt/slideLayouts/_rels/slideLayout6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29.png"/></Relationships>
</file>

<file path=ppt/slideLayouts/_rels/slideLayout6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29.png"/></Relationships>
</file>

<file path=ppt/slideLayouts/_rels/slideLayout6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29.png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6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6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6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29.png"/></Relationships>
</file>

<file path=ppt/slideLayouts/_rels/slideLayout6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29.png"/></Relationships>
</file>

<file path=ppt/slideLayouts/_rels/slideLayout6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29.png"/></Relationships>
</file>

<file path=ppt/slideLayouts/_rels/slideLayout6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29.png"/></Relationships>
</file>

<file path=ppt/slideLayouts/_rels/slideLayout6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6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6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6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2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29.png"/></Relationships>
</file>

<file path=ppt/slideLayouts/_rels/slideLayout6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29.png"/></Relationships>
</file>

<file path=ppt/slideLayouts/_rels/slideLayout6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29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29.png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29.png"/></Relationships>
</file>

<file path=ppt/slideLayouts/_rels/slideLayout6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6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6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6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29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29.png"/></Relationships>
</file>

<file path=ppt/slideLayouts/_rels/slideLayout6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29.png"/></Relationships>
</file>

<file path=ppt/slideLayouts/_rels/slideLayout6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29.png"/></Relationships>
</file>

<file path=ppt/slideLayouts/_rels/slideLayout6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6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6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6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7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Relationship Id="rId4" Type="http://schemas.openxmlformats.org/officeDocument/2006/relationships/image" Target="../media/image29.png"/></Relationships>
</file>

<file path=ppt/slideLayouts/_rels/slideLayout7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Relationship Id="rId4" Type="http://schemas.openxmlformats.org/officeDocument/2006/relationships/image" Target="../media/image29.png"/></Relationships>
</file>

<file path=ppt/slideLayouts/_rels/slideLayout7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Relationship Id="rId4" Type="http://schemas.openxmlformats.org/officeDocument/2006/relationships/image" Target="../media/image29.png"/></Relationships>
</file>

<file path=ppt/slideLayouts/_rels/slideLayout7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Relationship Id="rId4" Type="http://schemas.openxmlformats.org/officeDocument/2006/relationships/image" Target="../media/image29.png"/></Relationships>
</file>

<file path=ppt/slideLayouts/_rels/slideLayout7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Relationship Id="rId4" Type="http://schemas.openxmlformats.org/officeDocument/2006/relationships/image" Target="../media/image29.png"/></Relationships>
</file>

<file path=ppt/slideLayouts/_rels/slideLayout7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7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7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7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7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7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2012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7000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608621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9" name="Picture 8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86562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3057925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21910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7981385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557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28491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58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65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4000">
                <a:schemeClr val="bg1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219200"/>
          </a:xfr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3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66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26399" y="4680345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6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21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24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74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0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8" name="Picture 27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7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9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7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4000">
                <a:schemeClr val="bg1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200"/>
            <a:ext cx="11988800" cy="670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562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129338"/>
            <a:ext cx="7315200" cy="4238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8149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822619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9" name="Picture 8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017318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100707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09803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953459286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1803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51080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41" name="Picture 40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8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4" name="Picture 33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3340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91200" cy="2590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791200" cy="2590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827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6" name="Picture 35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1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5" name="Picture 34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7" name="Picture 36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63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6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42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8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51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8" name="Picture 27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91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91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4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chemeClr val="bg2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55633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045531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9" name="Picture 8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063066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537251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22013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80343786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95208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04991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41" name="Picture 40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1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4" name="Picture 33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3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chemeClr val="bg2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69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6" name="Picture 35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5" name="Picture 34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7" name="Picture 36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69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65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44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20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6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6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44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3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6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65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44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6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5" y="2891665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44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7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65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7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8" name="Picture 27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44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42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6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5" y="2891665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7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44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59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1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7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chemeClr val="bg2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302000"/>
            <a:ext cx="4735285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8916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2" name="Picture 21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90311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41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6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0977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1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7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572168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7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11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9" name="Picture 8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508854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7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33650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51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- 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47471616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7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33650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51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-  Internal Use Only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31834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7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33650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51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-  Internal Use Only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82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18202153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90311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69603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 bwMode="auto">
          <a:xfrm>
            <a:off x="90311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7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72027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6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73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4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8" y="5549381"/>
            <a:ext cx="352213" cy="264160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1026400" y="5549701"/>
            <a:ext cx="352213" cy="264160"/>
            <a:chOff x="769799" y="5549701"/>
            <a:chExt cx="264160" cy="264160"/>
          </a:xfrm>
        </p:grpSpPr>
        <p:pic>
          <p:nvPicPr>
            <p:cNvPr id="41" name="Picture 40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95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6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8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73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4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8" y="5549381"/>
            <a:ext cx="352213" cy="264160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1026400" y="5549701"/>
            <a:ext cx="352213" cy="264160"/>
            <a:chOff x="769799" y="5549701"/>
            <a:chExt cx="264160" cy="264160"/>
          </a:xfrm>
        </p:grpSpPr>
        <p:pic>
          <p:nvPicPr>
            <p:cNvPr id="34" name="Picture 33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95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26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chemeClr val="bg2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6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73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4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8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39265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1026400" y="5549701"/>
            <a:ext cx="352213" cy="264160"/>
            <a:chOff x="769799" y="5549701"/>
            <a:chExt cx="264160" cy="264160"/>
          </a:xfrm>
        </p:grpSpPr>
        <p:pic>
          <p:nvPicPr>
            <p:cNvPr id="36" name="Picture 35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95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6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73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4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8" y="5549381"/>
            <a:ext cx="352213" cy="2641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7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 userDrawn="1"/>
        </p:nvGrpSpPr>
        <p:grpSpPr>
          <a:xfrm>
            <a:off x="1026400" y="5549701"/>
            <a:ext cx="352213" cy="264160"/>
            <a:chOff x="769799" y="5549701"/>
            <a:chExt cx="264160" cy="264160"/>
          </a:xfrm>
        </p:grpSpPr>
        <p:pic>
          <p:nvPicPr>
            <p:cNvPr id="35" name="Picture 34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95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6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3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73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4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8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1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39265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7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1026400" y="5549701"/>
            <a:ext cx="352213" cy="264160"/>
            <a:chOff x="769799" y="5549701"/>
            <a:chExt cx="264160" cy="264160"/>
          </a:xfrm>
        </p:grpSpPr>
        <p:pic>
          <p:nvPicPr>
            <p:cNvPr id="37" name="Picture 36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95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0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1E7A-D565-DD4C-81C5-BD326DECA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174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249851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43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6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1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2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8" name="Picture 27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6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chemeClr val="bg2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chemeClr val="bg2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chemeClr val="bg2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302000"/>
            <a:ext cx="4735285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8916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2" name="Picture 21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5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0056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992083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9" name="Picture 8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400333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181577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68708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594247239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39385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53544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41" name="Picture 40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97536" y="46578"/>
            <a:ext cx="11984736" cy="659150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71256860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4" name="Picture 33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7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6" name="Picture 35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9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5" name="Picture 34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95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7" name="Picture 36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0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64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7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7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0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66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089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837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5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53507283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62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33209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33114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336917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629125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6509748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86966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77584921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6901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17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819400"/>
            <a:ext cx="114808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18" y="2895601"/>
            <a:ext cx="10588983" cy="495007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18" y="3302000"/>
            <a:ext cx="1058898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1708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7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7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0" y="5639673"/>
            <a:ext cx="2892785" cy="2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0" y="5639673"/>
            <a:ext cx="2892785" cy="2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4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1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0" y="5639673"/>
            <a:ext cx="2892785" cy="2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30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4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0" y="5639673"/>
            <a:ext cx="2892785" cy="2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38229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03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9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66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8" name="Picture 27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67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114808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18" y="2900729"/>
            <a:ext cx="10588983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18" y="3302000"/>
            <a:ext cx="1058898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pic>
        <p:nvPicPr>
          <p:cNvPr id="15" name="Picture 14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1708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495075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01813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3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1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6245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857585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9" name="Picture 8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808798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3942686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52480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796436551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12335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964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819400"/>
            <a:ext cx="7620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Rockwell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18" y="2895601"/>
            <a:ext cx="5407383" cy="495007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18" y="3302000"/>
            <a:ext cx="540738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pic>
        <p:nvPicPr>
          <p:cNvPr id="15" name="Picture 14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1708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41" name="Picture 40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8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4" name="Picture 33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2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6" name="Picture 35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1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5" name="Picture 34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7" name="Picture 36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5058-CO900F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Internal 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</a:rPr>
              <a:t>Use 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Only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33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460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4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9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733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1" name="Picture 3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124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114808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18" y="2900729"/>
            <a:ext cx="5407383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18" y="3302000"/>
            <a:ext cx="540738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pic>
        <p:nvPicPr>
          <p:cNvPr id="15" name="Picture 14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1708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361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34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9860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85390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878718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9" name="Picture 8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728740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4924718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6817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480161745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4085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71120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18" y="2900729"/>
            <a:ext cx="5407383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18" y="3302000"/>
            <a:ext cx="540738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pic>
        <p:nvPicPr>
          <p:cNvPr id="15" name="Picture 14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1708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6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85813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96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7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3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75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26399" y="4680345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093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2193407" y="5505839"/>
            <a:ext cx="88517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29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98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113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9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472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819400"/>
            <a:ext cx="114808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18" y="2895601"/>
            <a:ext cx="10588983" cy="495007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18" y="3302000"/>
            <a:ext cx="1058898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1708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1" name="Picture 30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34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857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2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04631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9915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492036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9" name="Picture 8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07538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22896989"/>
      </p:ext>
    </p:extLst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03339"/>
      </p:ext>
    </p:extLst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30259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1114283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18" y="2900729"/>
            <a:ext cx="5407383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18" y="3302000"/>
            <a:ext cx="540738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pic>
        <p:nvPicPr>
          <p:cNvPr id="15" name="Picture 14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1708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6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721"/>
      </p:ext>
    </p:extLst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44993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2193408" y="5505839"/>
            <a:ext cx="9669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68988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70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2193408" y="5505839"/>
            <a:ext cx="9669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68988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166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2193408" y="5505839"/>
            <a:ext cx="9669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3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68988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14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26399" y="4680345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2193408" y="5505839"/>
            <a:ext cx="9669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68988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561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2109" y="4675728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/>
          <a:stretch>
            <a:fillRect/>
          </a:stretch>
        </p:blipFill>
        <p:spPr>
          <a:xfrm>
            <a:off x="349683" y="4715889"/>
            <a:ext cx="898336" cy="412043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2193408" y="5505839"/>
            <a:ext cx="9669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us.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" y="5538270"/>
            <a:ext cx="1706716" cy="366091"/>
          </a:xfrm>
          <a:prstGeom prst="rect">
            <a:avLst/>
          </a:prstGeom>
        </p:spPr>
      </p:pic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479971" y="5870517"/>
            <a:ext cx="168988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763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2012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23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891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03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28600">
              <a:lnSpc>
                <a:spcPts val="24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1262063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498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51086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827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37610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Char char="»"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72944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1E7A-D565-DD4C-81C5-BD326DECA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86885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4000">
                <a:schemeClr val="bg1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219200"/>
          </a:xfr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987504356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4000">
                <a:schemeClr val="bg1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200"/>
            <a:ext cx="11988800" cy="670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562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129338"/>
            <a:ext cx="7315200" cy="4238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587043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3340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91200" cy="2590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791200" cy="2590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827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4900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ROKAutomation on Facebook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9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ROKAutomation on Facebook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336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785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ROKAutomation on Facebook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302000"/>
            <a:ext cx="4735285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8916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2" name="Picture 21" descr="Lock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00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7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7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3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08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14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517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37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9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3610"/>
      </p:ext>
    </p:extLst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696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91200" cy="5181600"/>
          </a:xfrm>
        </p:spPr>
        <p:txBody>
          <a:bodyPr/>
          <a:lstStyle>
            <a:lvl1pPr marL="347663" indent="-347663">
              <a:tabLst/>
              <a:defRPr sz="2400">
                <a:solidFill>
                  <a:srgbClr val="FFFFFF"/>
                </a:solidFill>
              </a:defRPr>
            </a:lvl1pPr>
            <a:lvl2pPr marL="804863" indent="-228600">
              <a:tabLst/>
              <a:defRPr sz="2400">
                <a:solidFill>
                  <a:srgbClr val="FFFFFF"/>
                </a:solidFill>
              </a:defRPr>
            </a:lvl2pPr>
            <a:lvl3pPr marL="1201738" indent="-228600">
              <a:tabLst/>
              <a:defRPr sz="2000">
                <a:solidFill>
                  <a:srgbClr val="FFFFFF"/>
                </a:solidFill>
              </a:defRPr>
            </a:lvl3pPr>
            <a:lvl4pPr>
              <a:tabLst/>
              <a:defRPr sz="1800">
                <a:solidFill>
                  <a:srgbClr val="FFFFFF"/>
                </a:solidFill>
              </a:defRPr>
            </a:lvl4pPr>
            <a:lvl5pPr>
              <a:buClrTx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6197600" y="1295400"/>
            <a:ext cx="5791200" cy="5181600"/>
          </a:xfrm>
        </p:spPr>
        <p:txBody>
          <a:bodyPr/>
          <a:lstStyle>
            <a:lvl1pPr marL="347663" indent="-347663">
              <a:tabLst/>
              <a:defRPr sz="2400">
                <a:solidFill>
                  <a:srgbClr val="FFFFFF"/>
                </a:solidFill>
              </a:defRPr>
            </a:lvl1pPr>
            <a:lvl2pPr marL="804863" indent="-228600">
              <a:tabLst/>
              <a:defRPr sz="2400">
                <a:solidFill>
                  <a:srgbClr val="FFFFFF"/>
                </a:solidFill>
              </a:defRPr>
            </a:lvl2pPr>
            <a:lvl3pPr marL="1201738" indent="-228600">
              <a:tabLst/>
              <a:defRPr sz="2000">
                <a:solidFill>
                  <a:srgbClr val="FFFFFF"/>
                </a:solidFill>
              </a:defRPr>
            </a:lvl3pPr>
            <a:lvl4pPr>
              <a:tabLst/>
              <a:defRPr sz="1800">
                <a:solidFill>
                  <a:srgbClr val="FFFFFF"/>
                </a:solidFill>
              </a:defRPr>
            </a:lvl4pPr>
            <a:lvl5pPr>
              <a:buClrTx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214782"/>
      </p:ext>
    </p:extLst>
  </p:cSld>
  <p:clrMapOvr>
    <a:masterClrMapping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904597"/>
      </p:ext>
    </p:extLst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7598406"/>
      </p:ext>
    </p:extLst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94283"/>
      </p:ext>
    </p:extLst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0778233"/>
      </p:ext>
    </p:extLst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33698"/>
      </p:ext>
    </p:extLst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29912"/>
      </p:ext>
    </p:extLst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7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7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8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4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1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1E7A-D565-DD4C-81C5-BD326DEC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4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02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81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7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7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09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99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49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00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14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23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11438"/>
      </p:ext>
    </p:extLst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0037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2192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371874"/>
      </p:ext>
    </p:extLst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480426"/>
      </p:ext>
    </p:extLst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72347963"/>
      </p:ext>
    </p:extLst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5307"/>
      </p:ext>
    </p:extLst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186562893"/>
      </p:ext>
    </p:extLst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59910"/>
      </p:ext>
    </p:extLst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59067"/>
      </p:ext>
    </p:extLst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7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7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95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1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3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11785600" cy="655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5257800"/>
            <a:ext cx="7315200" cy="566738"/>
          </a:xfrm>
        </p:spPr>
        <p:txBody>
          <a:bodyPr/>
          <a:lstStyle>
            <a:lvl1pPr algn="l">
              <a:defRPr sz="2000" b="1">
                <a:effectLst>
                  <a:outerShdw blurRad="50800" dist="38100" dir="2700000">
                    <a:srgbClr val="000000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5824538"/>
            <a:ext cx="7315200" cy="50006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>
                <a:effectLst>
                  <a:outerShdw blurRad="50800" dist="38100" dir="2700000">
                    <a:srgbClr val="000000"/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4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8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41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7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7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12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35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" name="Picture 1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35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9" name="Picture 1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1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156164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39086"/>
            <a:ext cx="898336" cy="412042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35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0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8551"/>
      </p:ext>
    </p:extLst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9100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03200" y="239713"/>
            <a:ext cx="1178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  <a:defRPr/>
            </a:pPr>
            <a:r>
              <a:rPr lang="en-US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</a:t>
            </a:r>
            <a:r>
              <a:rPr lang="en-US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Edit </a:t>
            </a:r>
            <a:r>
              <a:rPr lang="en-US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Master </a:t>
            </a:r>
            <a:r>
              <a:rPr lang="en-US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Title Style</a:t>
            </a:r>
            <a:endParaRPr lang="en-US" sz="28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33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91200" cy="2438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62063" indent="-288925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791200" cy="2743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804863" indent="-233363">
              <a:defRPr>
                <a:solidFill>
                  <a:srgbClr val="FFFFFF"/>
                </a:solidFill>
              </a:defRPr>
            </a:lvl2pPr>
            <a:lvl3pPr marL="1262063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45947"/>
      </p:ext>
    </p:extLst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601177"/>
      </p:ext>
    </p:extLst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64181470"/>
      </p:ext>
    </p:extLst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68311"/>
      </p:ext>
    </p:extLst>
  </p:cSld>
  <p:clrMapOvr>
    <a:masterClrMapping/>
  </p:clrMapOvr>
  <p:transition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12808816"/>
      </p:ext>
    </p:extLst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1520"/>
      </p:ext>
    </p:extLst>
  </p:cSld>
  <p:clrMapOvr>
    <a:masterClrMapping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 bwMode="auto">
          <a:xfrm>
            <a:off x="88400" y="6349200"/>
            <a:ext cx="743712" cy="393192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11" y="6478848"/>
            <a:ext cx="170693" cy="2258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0608"/>
      </p:ext>
    </p:extLst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7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7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65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2015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9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13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1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0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3008741"/>
            <a:ext cx="11142133" cy="489878"/>
          </a:xfrm>
        </p:spPr>
        <p:txBody>
          <a:bodyPr wrap="square" anchor="ctr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11291" y="5503335"/>
            <a:ext cx="496709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904" y="589651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rgbClr val="808084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rgbClr val="808084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pic>
        <p:nvPicPr>
          <p:cNvPr id="28" name="Picture 27" descr="faceboo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9" name="Picture 28" descr="linked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30" name="Picture 29" descr="twitte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8" name="Picture 17" descr="Lock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5080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668718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751640"/>
            <a:ext cx="898336" cy="412042"/>
          </a:xfrm>
          <a:prstGeom prst="rect">
            <a:avLst/>
          </a:prstGeom>
        </p:spPr>
      </p:pic>
      <p:sp>
        <p:nvSpPr>
          <p:cNvPr id="34" name="Rectangle 11"/>
          <p:cNvSpPr>
            <a:spLocks noChangeArrowheads="1"/>
          </p:cNvSpPr>
          <p:nvPr userDrawn="1"/>
        </p:nvSpPr>
        <p:spPr bwMode="auto">
          <a:xfrm>
            <a:off x="-26734" y="6671735"/>
            <a:ext cx="6623251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 Confidential 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66272" y="5788325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587365"/>
            <a:ext cx="3140655" cy="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35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Char char="»"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97F911-30C1-4129-820F-C04ACC488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273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4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2678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6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2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58812"/>
            <a:ext cx="9321800" cy="477054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6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9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4" y="2858812"/>
            <a:ext cx="9321797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6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4" y="304802"/>
            <a:ext cx="1848997" cy="1651125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8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3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1" y="3156373"/>
            <a:ext cx="47353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5" y="2824945"/>
            <a:ext cx="4735335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17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246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23120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 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7213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11291" y="5503335"/>
            <a:ext cx="496709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904" y="589651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rgbClr val="808084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rgbClr val="808084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pic>
        <p:nvPicPr>
          <p:cNvPr id="28" name="Picture 27" descr="faceboo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9" name="Picture 28" descr="linked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30" name="Picture 29" descr="twitte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3008741"/>
            <a:ext cx="5503333" cy="489878"/>
          </a:xfrm>
        </p:spPr>
        <p:txBody>
          <a:bodyPr wrap="square" anchor="ctr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18" name="Picture 17" descr="Lock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5080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46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184555"/>
      </p:ext>
    </p:extLst>
  </p:cSld>
  <p:clrMapOvr>
    <a:masterClrMapping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667150"/>
      </p:ext>
    </p:extLst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268633"/>
      </p:ext>
    </p:extLst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32924911"/>
      </p:ext>
    </p:extLst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2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88649"/>
      </p:ext>
    </p:extLst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76200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8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628983258"/>
      </p:ext>
    </p:extLst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218459"/>
      </p:ext>
    </p:extLst>
  </p:cSld>
  <p:clrMapOvr>
    <a:masterClrMapping/>
  </p:clrMapOvr>
  <p:transition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7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601274"/>
      </p:ext>
    </p:extLst>
  </p:cSld>
  <p:clrMapOvr>
    <a:masterClrMapping/>
  </p:clrMapOvr>
  <p:transition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81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8" y="2949896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9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11291" y="5503335"/>
            <a:ext cx="496709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904" y="589651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rgbClr val="808084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rgbClr val="808084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pic>
        <p:nvPicPr>
          <p:cNvPr id="28" name="Picture 27" descr="faceboo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9" name="Picture 28" descr="linked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30" name="Picture 29" descr="twitte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18" y="2900729"/>
            <a:ext cx="5407383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18" y="3302000"/>
            <a:ext cx="540738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2" name="Picture 31" descr="Lock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11"/>
          <p:cNvSpPr>
            <a:spLocks noChangeArrowheads="1"/>
          </p:cNvSpPr>
          <p:nvPr userDrawn="1"/>
        </p:nvSpPr>
        <p:spPr bwMode="auto">
          <a:xfrm>
            <a:off x="5080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7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1" name="Picture 50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02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2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0" name="Picture 49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48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3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7" name="Picture 36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4629" y="4656426"/>
            <a:ext cx="898336" cy="549389"/>
          </a:xfrm>
          <a:prstGeom prst="rect">
            <a:avLst/>
          </a:prstGeom>
        </p:spPr>
      </p:pic>
      <p:sp>
        <p:nvSpPr>
          <p:cNvPr id="3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62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4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2678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6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2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0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58812"/>
            <a:ext cx="9321800" cy="477054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6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4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3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4" y="2858812"/>
            <a:ext cx="9321797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0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4" y="304802"/>
            <a:ext cx="1848997" cy="1651125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1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3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1" y="3156373"/>
            <a:ext cx="47353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5" y="2824945"/>
            <a:ext cx="4735335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8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226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3008741"/>
            <a:ext cx="11142133" cy="489878"/>
          </a:xfrm>
        </p:spPr>
        <p:txBody>
          <a:bodyPr wrap="square" anchor="ctr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11291" y="5503335"/>
            <a:ext cx="496709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904" y="589651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rgbClr val="808084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rgbClr val="808084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pic>
        <p:nvPicPr>
          <p:cNvPr id="28" name="Picture 27" descr="faceboo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9" name="Picture 28" descr="linked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30" name="Picture 29" descr="twitte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8" name="Picture 17" descr="Lock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5080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124254"/>
      </p:ext>
    </p:extLst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788762"/>
      </p:ext>
    </p:extLst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493102"/>
      </p:ext>
    </p:extLst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209604"/>
      </p:ext>
    </p:extLst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47057803"/>
      </p:ext>
    </p:extLst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2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47566"/>
      </p:ext>
    </p:extLst>
  </p:cSld>
  <p:clrMapOvr>
    <a:masterClrMapping/>
  </p:clrMapOvr>
  <p:transition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76200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8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605094130"/>
      </p:ext>
    </p:extLst>
  </p:cSld>
  <p:clrMapOvr>
    <a:masterClrMapping/>
  </p:clrMapOvr>
  <p:transition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308507"/>
      </p:ext>
    </p:extLst>
  </p:cSld>
  <p:clrMapOvr>
    <a:masterClrMapping/>
  </p:clrMapOvr>
  <p:transition spd="med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7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140238"/>
      </p:ext>
    </p:extLst>
  </p:cSld>
  <p:clrMapOvr>
    <a:masterClrMapping/>
  </p:clrMapOvr>
  <p:transition spd="med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1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22" name="Picture 21" descr="RA_Brands_Cool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6532" y="6096001"/>
            <a:ext cx="4555067" cy="327173"/>
          </a:xfrm>
          <a:prstGeom prst="rect">
            <a:avLst/>
          </a:prstGeom>
        </p:spPr>
      </p:pic>
      <p:sp>
        <p:nvSpPr>
          <p:cNvPr id="20" name="Pentagon 19"/>
          <p:cNvSpPr/>
          <p:nvPr userDrawn="1"/>
        </p:nvSpPr>
        <p:spPr bwMode="auto">
          <a:xfrm>
            <a:off x="11291" y="5503335"/>
            <a:ext cx="496709" cy="394219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904" y="589651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rgbClr val="808084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Follow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ROKAutomation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on </a:t>
            </a:r>
            <a:r>
              <a:rPr lang="en-US" sz="900" b="0" i="0" dirty="0" err="1" smtClean="0">
                <a:solidFill>
                  <a:srgbClr val="808084"/>
                </a:solidFill>
                <a:latin typeface="+mn-lt"/>
                <a:cs typeface="Arial"/>
              </a:rPr>
              <a:t>Facebook</a:t>
            </a:r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 &amp; Twitter.</a:t>
            </a:r>
          </a:p>
          <a:p>
            <a:r>
              <a:rPr lang="en-US" sz="900" b="0" i="0" dirty="0" smtClean="0">
                <a:solidFill>
                  <a:srgbClr val="808084"/>
                </a:solidFill>
                <a:latin typeface="+mn-lt"/>
                <a:cs typeface="Arial"/>
              </a:rPr>
              <a:t>Connect with us</a:t>
            </a:r>
            <a:r>
              <a:rPr lang="en-US" sz="900" b="0" i="0" baseline="0" dirty="0" smtClean="0">
                <a:solidFill>
                  <a:srgbClr val="808084"/>
                </a:solidFill>
                <a:latin typeface="+mn-lt"/>
                <a:cs typeface="Arial"/>
              </a:rPr>
              <a:t> on LinkedIn.</a:t>
            </a:r>
            <a:endParaRPr lang="en-US" sz="900" b="0" i="0" dirty="0">
              <a:solidFill>
                <a:srgbClr val="808084"/>
              </a:solidFill>
              <a:latin typeface="+mn-lt"/>
              <a:cs typeface="Arial"/>
            </a:endParaRPr>
          </a:p>
        </p:txBody>
      </p:sp>
      <p:pic>
        <p:nvPicPr>
          <p:cNvPr id="28" name="Picture 27" descr="faceboo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9" name="Picture 28" descr="linked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30" name="Picture 29" descr="twitte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98536" y="6667954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18" y="2900729"/>
            <a:ext cx="5407383" cy="489878"/>
          </a:xfrm>
        </p:spPr>
        <p:txBody>
          <a:bodyPr wrap="square">
            <a:spAutoFit/>
          </a:bodyPr>
          <a:lstStyle>
            <a:lvl1pPr>
              <a:defRPr sz="3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18" y="3302000"/>
            <a:ext cx="540738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2" name="Picture 31" descr="Lock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1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Internal </a:t>
            </a:r>
            <a:r>
              <a:rPr lang="en-US" sz="1400" b="1" dirty="0">
                <a:solidFill>
                  <a:schemeClr val="bg1"/>
                </a:solidFill>
              </a:rPr>
              <a:t>Use </a:t>
            </a:r>
            <a:r>
              <a:rPr lang="en-US" sz="1400" b="1" dirty="0" smtClean="0">
                <a:solidFill>
                  <a:schemeClr val="bg1"/>
                </a:solidFill>
              </a:rPr>
              <a:t>Only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11"/>
          <p:cNvSpPr>
            <a:spLocks noChangeArrowheads="1"/>
          </p:cNvSpPr>
          <p:nvPr userDrawn="1"/>
        </p:nvSpPr>
        <p:spPr bwMode="auto">
          <a:xfrm>
            <a:off x="5080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tx1"/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8" y="2949896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7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1" name="Picture 50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0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2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0" name="Picture 49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38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3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7" name="Picture 36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4629" y="4656426"/>
            <a:ext cx="898336" cy="549389"/>
          </a:xfrm>
          <a:prstGeom prst="rect">
            <a:avLst/>
          </a:prstGeom>
        </p:spPr>
      </p:pic>
      <p:sp>
        <p:nvSpPr>
          <p:cNvPr id="3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43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4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2678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6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2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6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58812"/>
            <a:ext cx="9321800" cy="477054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6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4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5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4" y="2858812"/>
            <a:ext cx="9321797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30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4" y="304802"/>
            <a:ext cx="1848997" cy="1651125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2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3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1" y="3156373"/>
            <a:ext cx="47353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5" y="2824945"/>
            <a:ext cx="4735335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60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1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2013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24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929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850497"/>
      </p:ext>
    </p:extLst>
  </p:cSld>
  <p:clrMapOvr>
    <a:masterClrMapping/>
  </p:clrMapOvr>
  <p:transition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187526"/>
      </p:ext>
    </p:extLst>
  </p:cSld>
  <p:clrMapOvr>
    <a:masterClrMapping/>
  </p:clrMapOvr>
  <p:transition spd="med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945199"/>
      </p:ext>
    </p:extLst>
  </p:cSld>
  <p:clrMapOvr>
    <a:masterClrMapping/>
  </p:clrMapOvr>
  <p:transition spd="med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061971"/>
      </p:ext>
    </p:extLst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4535785"/>
      </p:ext>
    </p:extLst>
  </p:cSld>
  <p:clrMapOvr>
    <a:masterClrMapping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2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78177"/>
      </p:ext>
    </p:extLst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76200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8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7634386"/>
      </p:ext>
    </p:extLst>
  </p:cSld>
  <p:clrMapOvr>
    <a:masterClrMapping/>
  </p:clrMapOvr>
  <p:transition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670590"/>
      </p:ext>
    </p:extLst>
  </p:cSld>
  <p:clrMapOvr>
    <a:masterClrMapping/>
  </p:clrMapOvr>
  <p:transition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7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32340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26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8" y="2949896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2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1" name="Picture 50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17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2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0" name="Picture 49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3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7" name="Picture 36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4629" y="4656426"/>
            <a:ext cx="898336" cy="549389"/>
          </a:xfrm>
          <a:prstGeom prst="rect">
            <a:avLst/>
          </a:prstGeom>
        </p:spPr>
      </p:pic>
      <p:sp>
        <p:nvSpPr>
          <p:cNvPr id="3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9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4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2678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6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2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58812"/>
            <a:ext cx="9321800" cy="477054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6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9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4" y="2858812"/>
            <a:ext cx="9321797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6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4" y="304802"/>
            <a:ext cx="1848997" cy="1651125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5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118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3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1" y="3156373"/>
            <a:ext cx="47353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5" y="2824945"/>
            <a:ext cx="4735335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3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478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973389"/>
      </p:ext>
    </p:extLst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471864"/>
      </p:ext>
    </p:extLst>
  </p:cSld>
  <p:clrMapOvr>
    <a:masterClrMapping/>
  </p:clrMapOvr>
  <p:transition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36444"/>
      </p:ext>
    </p:extLst>
  </p:cSld>
  <p:clrMapOvr>
    <a:masterClrMapping/>
  </p:clrMapOvr>
  <p:transition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093320"/>
      </p:ext>
    </p:extLst>
  </p:cSld>
  <p:clrMapOvr>
    <a:masterClrMapping/>
  </p:clrMapOvr>
  <p:transition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86727583"/>
      </p:ext>
    </p:extLst>
  </p:cSld>
  <p:clrMapOvr>
    <a:masterClrMapping/>
  </p:clrMapOvr>
  <p:transition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2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69528"/>
      </p:ext>
    </p:extLst>
  </p:cSld>
  <p:clrMapOvr>
    <a:masterClrMapping/>
  </p:clrMapOvr>
  <p:transition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76200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8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138693033"/>
      </p:ext>
    </p:extLst>
  </p:cSld>
  <p:clrMapOvr>
    <a:masterClrMapping/>
  </p:clrMapOvr>
  <p:transition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37767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608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7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939691"/>
      </p:ext>
    </p:extLst>
  </p:cSld>
  <p:clrMapOvr>
    <a:masterClrMapping/>
  </p:clrMapOvr>
  <p:transition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8" y="2949896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8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1" name="Picture 50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2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0" name="Picture 49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7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3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7" name="Picture 36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4629" y="4656426"/>
            <a:ext cx="898336" cy="549389"/>
          </a:xfrm>
          <a:prstGeom prst="rect">
            <a:avLst/>
          </a:prstGeom>
        </p:spPr>
      </p:pic>
      <p:sp>
        <p:nvSpPr>
          <p:cNvPr id="3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53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4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2678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6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2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1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58812"/>
            <a:ext cx="9321800" cy="477054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6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0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6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4" y="2858812"/>
            <a:ext cx="9321797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2013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39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4" y="304802"/>
            <a:ext cx="1848997" cy="1651125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52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3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1" y="3156373"/>
            <a:ext cx="47353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5" y="2824945"/>
            <a:ext cx="4735335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083" y="5210090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731221" y="526709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26734" y="6643430"/>
            <a:ext cx="6623251" cy="2308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9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5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750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348469"/>
      </p:ext>
    </p:extLst>
  </p:cSld>
  <p:clrMapOvr>
    <a:masterClrMapping/>
  </p:clrMapOvr>
  <p:transition spd="med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279135"/>
      </p:ext>
    </p:extLst>
  </p:cSld>
  <p:clrMapOvr>
    <a:masterClrMapping/>
  </p:clrMapOvr>
  <p:transition spd="med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929567"/>
      </p:ext>
    </p:extLst>
  </p:cSld>
  <p:clrMapOvr>
    <a:masterClrMapping/>
  </p:clrMapOvr>
  <p:transition spd="med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759605"/>
      </p:ext>
    </p:extLst>
  </p:cSld>
  <p:clrMapOvr>
    <a:masterClrMapping/>
  </p:clrMapOvr>
  <p:transition spd="med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55947738"/>
      </p:ext>
    </p:extLst>
  </p:cSld>
  <p:clrMapOvr>
    <a:masterClrMapping/>
  </p:clrMapOvr>
  <p:transition spd="med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2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70429"/>
      </p:ext>
    </p:extLst>
  </p:cSld>
  <p:clrMapOvr>
    <a:masterClrMapping/>
  </p:clrMapOvr>
  <p:transition spd="med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76200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8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1301049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4" name="Picture 13" descr="Lock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22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664854"/>
      </p:ext>
    </p:extLst>
  </p:cSld>
  <p:clrMapOvr>
    <a:masterClrMapping/>
  </p:clrMapOvr>
  <p:transition spd="med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7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94880"/>
            <a:ext cx="743712" cy="524256"/>
          </a:xfrm>
          <a:prstGeom prst="rtTriangle">
            <a:avLst/>
          </a:prstGeom>
          <a:gradFill flip="none" rotWithShape="1">
            <a:gsLst>
              <a:gs pos="22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619" y="6367744"/>
            <a:ext cx="170693" cy="30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863380"/>
      </p:ext>
    </p:extLst>
  </p:cSld>
  <p:clrMapOvr>
    <a:masterClrMapping/>
  </p:clrMapOvr>
  <p:transition spd="med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8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8" y="2949896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0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1" name="Picture 50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2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50" name="Picture 49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896" y="4656426"/>
            <a:ext cx="898336" cy="549389"/>
          </a:xfrm>
          <a:prstGeom prst="rect">
            <a:avLst/>
          </a:prstGeom>
        </p:spPr>
      </p:pic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7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3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11"/>
          <p:cNvSpPr>
            <a:spLocks noChangeArrowheads="1"/>
          </p:cNvSpPr>
          <p:nvPr userDrawn="1"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2015 Rockwell Automation, Inc. All Rights Reserved.</a:t>
            </a:r>
          </a:p>
        </p:txBody>
      </p:sp>
      <p:pic>
        <p:nvPicPr>
          <p:cNvPr id="37" name="Picture 36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4629" y="4656426"/>
            <a:ext cx="898336" cy="549389"/>
          </a:xfrm>
          <a:prstGeom prst="rect">
            <a:avLst/>
          </a:prstGeom>
        </p:spPr>
      </p:pic>
      <p:sp>
        <p:nvSpPr>
          <p:cNvPr id="33" name="Rectangle 11"/>
          <p:cNvSpPr>
            <a:spLocks noChangeArrowheads="1"/>
          </p:cNvSpPr>
          <p:nvPr userDrawn="1"/>
        </p:nvSpPr>
        <p:spPr bwMode="auto">
          <a:xfrm>
            <a:off x="-4840" y="6641359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INTERNAL — Confidential </a:t>
            </a:r>
            <a:r>
              <a:rPr lang="en-US" sz="600" b="1" kern="0" cap="all" spc="20" dirty="0">
                <a:solidFill>
                  <a:srgbClr val="FFFFFF"/>
                </a:solidFill>
              </a:rPr>
              <a:t>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5058-CO900H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 userDrawn="1"/>
        </p:nvSpPr>
        <p:spPr bwMode="auto">
          <a:xfrm>
            <a:off x="1086035" y="471342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INTERNAL — CONFIDENTIAL </a:t>
            </a:r>
            <a:r>
              <a:rPr lang="en-US" sz="1600" b="1" cap="all" dirty="0" smtClean="0">
                <a:solidFill>
                  <a:srgbClr val="474747"/>
                </a:solidFill>
              </a:rPr>
              <a:t/>
            </a:r>
            <a:br>
              <a:rPr lang="en-US" sz="16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447887" y="5833410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502431"/>
            <a:ext cx="3140655" cy="3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4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4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2678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6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2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958" y="457203"/>
            <a:ext cx="10505844" cy="6058777"/>
            <a:chOff x="731217" y="342900"/>
            <a:chExt cx="7879383" cy="4544083"/>
          </a:xfrm>
        </p:grpSpPr>
        <p:pic>
          <p:nvPicPr>
            <p:cNvPr id="12" name="Picture 11" descr="RA-A-B-RS-signature-6-08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221" y="4572001"/>
              <a:ext cx="3282379" cy="31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 userDrawn="1"/>
          </p:nvSpPr>
          <p:spPr bwMode="auto">
            <a:xfrm>
              <a:off x="7829550" y="342900"/>
              <a:ext cx="781050" cy="78105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18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8" name="Picture 17" descr="CompanyConfidential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217" y="3898751"/>
              <a:ext cx="673752" cy="412043"/>
            </a:xfrm>
            <a:prstGeom prst="rect">
              <a:avLst/>
            </a:prstGeom>
          </p:spPr>
        </p:pic>
        <p:pic>
          <p:nvPicPr>
            <p:cNvPr id="24" name="Picture 23" descr="LTS_WhiteTextFromRedBox.png"/>
            <p:cNvPicPr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930628" y="451645"/>
              <a:ext cx="591515" cy="575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693888" y="528373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-32231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2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58812"/>
            <a:ext cx="9321800" cy="477054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6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16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6" y="5198337"/>
            <a:ext cx="898336" cy="549391"/>
          </a:xfrm>
          <a:prstGeom prst="rect">
            <a:avLst/>
          </a:prstGeom>
        </p:spPr>
      </p:pic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13875" y="528373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-12244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16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6" y="5198337"/>
            <a:ext cx="898336" cy="549391"/>
          </a:xfrm>
          <a:prstGeom prst="rect">
            <a:avLst/>
          </a:prstGeom>
        </p:spPr>
      </p:pic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13875" y="528373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-12244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90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ight Triangle 5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446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4" y="2858812"/>
            <a:ext cx="9321797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17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6" y="5198337"/>
            <a:ext cx="898336" cy="549391"/>
          </a:xfrm>
          <a:prstGeom prst="rect">
            <a:avLst/>
          </a:prstGeom>
        </p:spPr>
      </p:pic>
      <p:pic>
        <p:nvPicPr>
          <p:cNvPr id="21" name="Picture 20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13875" y="528373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-12244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70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4" y="304802"/>
            <a:ext cx="1848997" cy="1651125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" name="Picture 23" descr="CompanyConfidential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6" y="5198337"/>
            <a:ext cx="898336" cy="549391"/>
          </a:xfrm>
          <a:prstGeom prst="rect">
            <a:avLst/>
          </a:prstGeom>
        </p:spPr>
      </p:pic>
      <p:pic>
        <p:nvPicPr>
          <p:cNvPr id="26" name="Picture 25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13875" y="528373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-12244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4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3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1" y="3156373"/>
            <a:ext cx="47353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5" y="2824945"/>
            <a:ext cx="4735335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823200" y="6624321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" name="Picture 23" descr="CompanyConfidential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6" y="5198337"/>
            <a:ext cx="898336" cy="549391"/>
          </a:xfrm>
          <a:prstGeom prst="rect">
            <a:avLst/>
          </a:prstGeom>
        </p:spPr>
      </p:pic>
      <p:pic>
        <p:nvPicPr>
          <p:cNvPr id="27" name="Picture 26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13875" y="5283739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-12244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53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60EB1-7183-4AB1-B059-0819A9BBF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/>
        </p:nvSpPr>
        <p:spPr bwMode="auto">
          <a:xfrm>
            <a:off x="90311" y="6197036"/>
            <a:ext cx="747964" cy="526344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" y="6386101"/>
            <a:ext cx="257869" cy="2991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533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60EB1-7183-4AB1-B059-0819A9BBF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ight Triangle 11"/>
          <p:cNvSpPr/>
          <p:nvPr/>
        </p:nvSpPr>
        <p:spPr bwMode="auto">
          <a:xfrm>
            <a:off x="90311" y="6197036"/>
            <a:ext cx="747964" cy="526344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" y="6386101"/>
            <a:ext cx="257869" cy="2991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719934"/>
      </p:ext>
    </p:extLst>
  </p:cSld>
  <p:clrMapOvr>
    <a:masterClrMapping/>
  </p:clrMapOvr>
  <p:transition spd="med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60EB1-7183-4AB1-B059-0819A9BBF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8" name="Right Triangle 7"/>
          <p:cNvSpPr/>
          <p:nvPr/>
        </p:nvSpPr>
        <p:spPr bwMode="auto">
          <a:xfrm>
            <a:off x="90311" y="6197036"/>
            <a:ext cx="747964" cy="526344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" y="6386101"/>
            <a:ext cx="257869" cy="2991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550221"/>
      </p:ext>
    </p:extLst>
  </p:cSld>
  <p:clrMapOvr>
    <a:masterClrMapping/>
  </p:clrMapOvr>
  <p:transition spd="med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60EB1-7183-4AB1-B059-0819A9BBF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Right Triangle 7"/>
          <p:cNvSpPr/>
          <p:nvPr/>
        </p:nvSpPr>
        <p:spPr bwMode="auto">
          <a:xfrm>
            <a:off x="90311" y="6197036"/>
            <a:ext cx="747964" cy="526344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" y="6386101"/>
            <a:ext cx="257869" cy="2991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379321"/>
      </p:ext>
    </p:extLst>
  </p:cSld>
  <p:clrMapOvr>
    <a:masterClrMapping/>
  </p:clrMapOvr>
  <p:transition spd="med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9" name="Right Triangle 8"/>
          <p:cNvSpPr/>
          <p:nvPr/>
        </p:nvSpPr>
        <p:spPr bwMode="auto">
          <a:xfrm>
            <a:off x="90311" y="6197036"/>
            <a:ext cx="747964" cy="526344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" y="6386101"/>
            <a:ext cx="257869" cy="2991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158770"/>
      </p:ext>
    </p:extLst>
  </p:cSld>
  <p:clrMapOvr>
    <a:masterClrMapping/>
  </p:clrMapOvr>
  <p:transition spd="med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9196953"/>
      </p:ext>
    </p:extLst>
  </p:cSld>
  <p:clrMapOvr>
    <a:masterClrMapping/>
  </p:clrMapOvr>
  <p:transition spd="med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2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3047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792227"/>
      </p:ext>
    </p:extLst>
  </p:cSld>
  <p:clrMapOvr>
    <a:masterClrMapping/>
  </p:clrMapOvr>
  <p:transition spd="med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76200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8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43" indent="-228594">
              <a:defRPr>
                <a:solidFill>
                  <a:srgbClr val="FFFFFF"/>
                </a:solidFill>
              </a:defRPr>
            </a:lvl2pPr>
            <a:lvl3pPr marL="1201708" indent="-228594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929974"/>
      </p:ext>
    </p:extLst>
  </p:cSld>
  <p:clrMapOvr>
    <a:masterClrMapping/>
  </p:clrMapOvr>
  <p:transition spd="med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60EB1-7183-4AB1-B059-0819A9BBF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ght Triangle 11"/>
          <p:cNvSpPr/>
          <p:nvPr/>
        </p:nvSpPr>
        <p:spPr bwMode="auto">
          <a:xfrm>
            <a:off x="90311" y="6197036"/>
            <a:ext cx="747964" cy="526344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" name="Picture 13" descr="Lock2-whit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" y="6386101"/>
            <a:ext cx="257869" cy="2991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682388"/>
      </p:ext>
    </p:extLst>
  </p:cSld>
  <p:clrMapOvr>
    <a:masterClrMapping/>
  </p:clrMapOvr>
  <p:transition spd="med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60EB1-7183-4AB1-B059-0819A9BBF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7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ight Triangle 13"/>
          <p:cNvSpPr/>
          <p:nvPr/>
        </p:nvSpPr>
        <p:spPr bwMode="auto">
          <a:xfrm>
            <a:off x="90311" y="6197036"/>
            <a:ext cx="747964" cy="526344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6" name="Picture 15" descr="Lock2-whit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" y="6386101"/>
            <a:ext cx="257869" cy="2991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98165"/>
      </p:ext>
    </p:extLst>
  </p:cSld>
  <p:clrMapOvr>
    <a:masterClrMapping/>
  </p:clrMapOvr>
  <p:transition spd="med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93410" y="5401468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474747"/>
                </a:solidFill>
                <a:cs typeface="Arial"/>
              </a:rPr>
              <a:t>.</a:t>
            </a:r>
          </a:p>
          <a:p>
            <a:r>
              <a:rPr lang="en-US" sz="900" dirty="0">
                <a:solidFill>
                  <a:srgbClr val="474747"/>
                </a:solidFill>
                <a:cs typeface="Arial"/>
              </a:rPr>
              <a:t>Connect with us.</a:t>
            </a:r>
          </a:p>
        </p:txBody>
      </p:sp>
      <p:sp>
        <p:nvSpPr>
          <p:cNvPr id="16" name="Pentagon 15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28" name="Picture 2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3" y="4648947"/>
            <a:ext cx="898336" cy="549391"/>
          </a:xfrm>
          <a:prstGeom prst="rect">
            <a:avLst/>
          </a:prstGeom>
        </p:spPr>
      </p:pic>
      <p:pic>
        <p:nvPicPr>
          <p:cNvPr id="35" name="Picture 34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097835" y="474187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-11447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5" y="5500130"/>
            <a:ext cx="1706716" cy="488121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79971" y="5983135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56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8" y="2949896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32" name="Picture 3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" name="Picture 34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3" y="4648947"/>
            <a:ext cx="898336" cy="549391"/>
          </a:xfrm>
          <a:prstGeom prst="rect">
            <a:avLst/>
          </a:prstGeom>
        </p:spPr>
      </p:pic>
      <p:pic>
        <p:nvPicPr>
          <p:cNvPr id="42" name="Picture 41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097835" y="474187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-11447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193410" y="5401468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474747"/>
                </a:solidFill>
                <a:cs typeface="Arial"/>
              </a:rPr>
              <a:t>.</a:t>
            </a:r>
          </a:p>
          <a:p>
            <a:r>
              <a:rPr lang="en-US" sz="900" dirty="0">
                <a:solidFill>
                  <a:srgbClr val="474747"/>
                </a:solidFill>
                <a:cs typeface="Arial"/>
              </a:rPr>
              <a:t>Connect with us.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5" y="5500130"/>
            <a:ext cx="1706716" cy="488121"/>
          </a:xfrm>
          <a:prstGeom prst="rect">
            <a:avLst/>
          </a:prstGeom>
        </p:spPr>
      </p:pic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479971" y="5983135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62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51" name="Picture 50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3" name="Picture 52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3" y="4648947"/>
            <a:ext cx="898336" cy="549391"/>
          </a:xfrm>
          <a:prstGeom prst="rect">
            <a:avLst/>
          </a:prstGeom>
        </p:spPr>
      </p:pic>
      <p:pic>
        <p:nvPicPr>
          <p:cNvPr id="54" name="Picture 53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7835" y="474187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-11447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193410" y="5401468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474747"/>
                </a:solidFill>
                <a:cs typeface="Arial"/>
              </a:rPr>
              <a:t>.</a:t>
            </a:r>
          </a:p>
          <a:p>
            <a:r>
              <a:rPr lang="en-US" sz="900" dirty="0">
                <a:solidFill>
                  <a:srgbClr val="474747"/>
                </a:solidFill>
                <a:cs typeface="Arial"/>
              </a:rPr>
              <a:t>Connect with us.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5" y="5500130"/>
            <a:ext cx="1706716" cy="488121"/>
          </a:xfrm>
          <a:prstGeom prst="rect">
            <a:avLst/>
          </a:prstGeom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479971" y="5983135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526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2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50" name="Picture 49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2" name="Picture 51" descr="CompanyConfidential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3" y="4648947"/>
            <a:ext cx="898336" cy="549391"/>
          </a:xfrm>
          <a:prstGeom prst="rect">
            <a:avLst/>
          </a:prstGeom>
        </p:spPr>
      </p:pic>
      <p:pic>
        <p:nvPicPr>
          <p:cNvPr id="53" name="Picture 52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7835" y="474187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-11447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193410" y="5401468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474747"/>
                </a:solidFill>
                <a:cs typeface="Arial"/>
              </a:rPr>
              <a:t>.</a:t>
            </a:r>
          </a:p>
          <a:p>
            <a:r>
              <a:rPr lang="en-US" sz="900" dirty="0">
                <a:solidFill>
                  <a:srgbClr val="474747"/>
                </a:solidFill>
                <a:cs typeface="Arial"/>
              </a:rPr>
              <a:t>Connect with us.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5" y="5500130"/>
            <a:ext cx="1706716" cy="488121"/>
          </a:xfrm>
          <a:prstGeom prst="rect">
            <a:avLst/>
          </a:prstGeom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79971" y="5983135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030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3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80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8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4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2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7823200" y="664125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2014 Rockwell Automation, Inc. All Rights Reserved.</a:t>
            </a:r>
          </a:p>
        </p:txBody>
      </p:sp>
      <p:pic>
        <p:nvPicPr>
          <p:cNvPr id="37" name="Picture 36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6" name="Picture 45" descr="CompanyConfidential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3" y="4648947"/>
            <a:ext cx="898336" cy="549391"/>
          </a:xfrm>
          <a:prstGeom prst="rect">
            <a:avLst/>
          </a:prstGeom>
        </p:spPr>
      </p:pic>
      <p:pic>
        <p:nvPicPr>
          <p:cNvPr id="47" name="Picture 46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97835" y="4741873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-11447" y="6726434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defTabSz="91437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</a:rPr>
              <a:t>Company Confidential - </a:t>
            </a:r>
            <a:r>
              <a:rPr lang="en-US" sz="6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>
                <a:solidFill>
                  <a:srgbClr val="FFFFFF"/>
                </a:solidFill>
              </a:rPr>
              <a:t> </a:t>
            </a:r>
            <a:endParaRPr lang="en-US" sz="600" b="1" kern="0" spc="20" dirty="0">
              <a:solidFill>
                <a:srgbClr val="FFFFFF"/>
              </a:solidFill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193410" y="5401468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474747"/>
                </a:solidFill>
                <a:cs typeface="Arial"/>
              </a:rPr>
              <a:t>.</a:t>
            </a:r>
          </a:p>
          <a:p>
            <a:r>
              <a:rPr lang="en-US" sz="900" dirty="0">
                <a:solidFill>
                  <a:srgbClr val="474747"/>
                </a:solidFill>
                <a:cs typeface="Arial"/>
              </a:rPr>
              <a:t>Connect with us.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5" y="5500130"/>
            <a:ext cx="1706716" cy="488121"/>
          </a:xfrm>
          <a:prstGeom prst="rect">
            <a:avLst/>
          </a:prstGeom>
        </p:spPr>
      </p:pic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79971" y="5983135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875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18913" y="6688671"/>
            <a:ext cx="60113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46" tIns="91425" rIns="182846" bIns="91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6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F643DE-FFD1-CA4C-BBC2-D70230DFA5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-20901" y="6688673"/>
            <a:ext cx="11813116" cy="1615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68558" tIns="34280" rIns="68558" bIns="3428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600" kern="0" spc="15" dirty="0">
                <a:solidFill>
                  <a:prstClr val="white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600" kern="0" spc="15" dirty="0" smtClean="0">
                <a:solidFill>
                  <a:prstClr val="white"/>
                </a:solidFill>
                <a:ea typeface="Arial Unicode MS" charset="0"/>
                <a:cs typeface="Arial Unicode MS" charset="0"/>
              </a:rPr>
              <a:t>  © 2015 Rockwell </a:t>
            </a:r>
            <a:r>
              <a:rPr lang="en-US" sz="600" kern="0" spc="15" dirty="0">
                <a:solidFill>
                  <a:prstClr val="white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600" kern="0" spc="15" dirty="0" smtClean="0">
                <a:solidFill>
                  <a:prstClr val="white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600" kern="0" spc="15" dirty="0">
                <a:solidFill>
                  <a:prstClr val="white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600" kern="0" spc="15" dirty="0" smtClean="0">
                <a:solidFill>
                  <a:prstClr val="white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600" kern="0" spc="15" dirty="0">
                <a:solidFill>
                  <a:prstClr val="white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13269" y="95551"/>
            <a:ext cx="11984736" cy="66446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391" tIns="45695" rIns="91391" bIns="45695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57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34" name="Rectangle 33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 bwMode="auto">
          <a:xfrm>
            <a:off x="304800" y="2667003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2678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5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3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83" y="5186540"/>
            <a:ext cx="898336" cy="549389"/>
          </a:xfrm>
          <a:prstGeom prst="rect">
            <a:avLst/>
          </a:prstGeom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31221" y="5298518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2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11" name="Right Triangle 10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224156"/>
      </p:ext>
    </p:extLst>
  </p:cSld>
  <p:clrMapOvr>
    <a:masterClrMapping/>
  </p:clrMapOvr>
  <p:transition spd="med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26" name="Rectangle 25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pic>
        <p:nvPicPr>
          <p:cNvPr id="33" name="Picture 32" descr="CompanyConfi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83" y="5186540"/>
            <a:ext cx="898336" cy="5493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58812"/>
            <a:ext cx="9321800" cy="477054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6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98518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0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pic>
        <p:nvPicPr>
          <p:cNvPr id="29" name="Picture 28" descr="CompanyConfi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83" y="5186540"/>
            <a:ext cx="898336" cy="5493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31221" y="5298518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31" name="Rectangle 30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pic>
        <p:nvPicPr>
          <p:cNvPr id="30" name="Picture 29" descr="CompanyConfi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83" y="5186540"/>
            <a:ext cx="898336" cy="5493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858812"/>
            <a:ext cx="9321797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31221" y="5298518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3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owth&amp;Performance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33" name="Rectangle 32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pic>
        <p:nvPicPr>
          <p:cNvPr id="31" name="Picture 30" descr="CompanyConfi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83" y="5186540"/>
            <a:ext cx="898336" cy="5493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909612"/>
            <a:ext cx="9321800" cy="477054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3" y="304801"/>
            <a:ext cx="1848997" cy="1651125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31221" y="5298518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73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wth&amp;Performance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33" name="Rectangle 32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pic>
        <p:nvPicPr>
          <p:cNvPr id="32" name="Picture 31" descr="CompanyConfi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83" y="5186540"/>
            <a:ext cx="898336" cy="5493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304803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1" y="3156373"/>
            <a:ext cx="47353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5" y="2824945"/>
            <a:ext cx="4735335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3"/>
            <a:ext cx="3002280" cy="2498249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731221" y="5298518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6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9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57642"/>
      </p:ext>
    </p:extLst>
  </p:cSld>
  <p:clrMapOvr>
    <a:masterClrMapping/>
  </p:clrMapOvr>
  <p:transition spd="med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3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230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3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25969"/>
      </p:ext>
    </p:extLst>
  </p:cSld>
  <p:clrMapOvr>
    <a:masterClrMapping/>
  </p:clrMapOvr>
  <p:transition spd="med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1602" y="7467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0296408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6318825"/>
      </p:ext>
    </p:extLst>
  </p:cSld>
  <p:clrMapOvr>
    <a:masterClrMapping/>
  </p:clrMapOvr>
  <p:transition spd="med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01602" y="86741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82806732"/>
      </p:ext>
    </p:extLst>
  </p:cSld>
  <p:clrMapOvr>
    <a:masterClrMapping/>
  </p:clrMapOvr>
  <p:transition spd="med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01602" y="86741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2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75306"/>
      </p:ext>
    </p:extLst>
  </p:cSld>
  <p:clrMapOvr>
    <a:masterClrMapping/>
  </p:clrMapOvr>
  <p:transition spd="med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01602" y="86741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76199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7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75892769"/>
      </p:ext>
    </p:extLst>
  </p:cSld>
  <p:clrMapOvr>
    <a:masterClrMapping/>
  </p:clrMapOvr>
  <p:transition spd="med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83546"/>
      </p:ext>
    </p:extLst>
  </p:cSld>
  <p:clrMapOvr>
    <a:masterClrMapping/>
  </p:clrMapOvr>
  <p:transition spd="med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70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55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19" name="Rectangle 18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95" y="4632876"/>
            <a:ext cx="898336" cy="549389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973839" y="4781282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47887" y="5833409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3" y="5473005"/>
            <a:ext cx="3218695" cy="438913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0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pic>
        <p:nvPicPr>
          <p:cNvPr id="35" name="Picture 34" descr="CompanyConfi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95" y="4632876"/>
            <a:ext cx="898336" cy="5493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973839" y="4781282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79971" y="5983135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3" y="5473005"/>
            <a:ext cx="3218695" cy="438913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23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 2 li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pic>
        <p:nvPicPr>
          <p:cNvPr id="28" name="Picture 27" descr="CompanyConfi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95" y="4632876"/>
            <a:ext cx="898336" cy="54938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" name="Picture 50" descr="RA-A-B-RS-signature-6-08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973839" y="4781282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479971" y="5983135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3" y="5473005"/>
            <a:ext cx="3218695" cy="43891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8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 Growth&amp;Performa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pic>
        <p:nvPicPr>
          <p:cNvPr id="30" name="Picture 29" descr="CompanyConfi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95" y="4632876"/>
            <a:ext cx="898336" cy="5493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6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04801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0" name="Picture 49" descr="RA-A-B-RS-signature-6-08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973839" y="4781282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479971" y="5983135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3" y="5473005"/>
            <a:ext cx="3218695" cy="43891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88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 Growth&amp;Performa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7425" y="84799"/>
            <a:ext cx="11999129" cy="8270396"/>
            <a:chOff x="65567" y="63599"/>
            <a:chExt cx="8999347" cy="6202797"/>
          </a:xfrm>
        </p:grpSpPr>
        <p:sp>
          <p:nvSpPr>
            <p:cNvPr id="19" name="Rectangle 18"/>
            <p:cNvSpPr/>
            <p:nvPr userDrawn="1"/>
          </p:nvSpPr>
          <p:spPr bwMode="auto">
            <a:xfrm>
              <a:off x="65567" y="63599"/>
              <a:ext cx="8999347" cy="48848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94" y="261858"/>
              <a:ext cx="8640874" cy="6004538"/>
            </a:xfrm>
            <a:prstGeom prst="rect">
              <a:avLst/>
            </a:prstGeom>
          </p:spPr>
        </p:pic>
      </p:grpSp>
      <p:pic>
        <p:nvPicPr>
          <p:cNvPr id="39" name="Picture 38" descr="CompanyConfi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95" y="4632876"/>
            <a:ext cx="898336" cy="54938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101603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57212"/>
            <a:ext cx="4904453" cy="477054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3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" name="Picture 36" descr="RA-A-B-RS-signature-6-08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04297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574173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973839" y="4781282"/>
            <a:ext cx="467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RESTRICTED — CONFIDENTIAL</a:t>
            </a:r>
            <a:br>
              <a:rPr lang="en-US" sz="1400" b="1" cap="all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Unauthorized Use and Disclosure Prohibited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1" dirty="0" smtClean="0">
                <a:solidFill>
                  <a:schemeClr val="bg2"/>
                </a:solidFill>
              </a:rPr>
              <a:t>DO NOT ROUTE</a:t>
            </a:r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479971" y="5983135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000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291" y="6597955"/>
            <a:ext cx="12180711" cy="26004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3" y="5473005"/>
            <a:ext cx="3218695" cy="438913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97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2012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7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937100"/>
      </p:ext>
    </p:extLst>
  </p:cSld>
  <p:clrMapOvr>
    <a:masterClrMapping/>
  </p:clrMapOvr>
  <p:transition spd="med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2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64438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3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9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30572"/>
            <a:ext cx="9321800" cy="605294"/>
          </a:xfrm>
        </p:spPr>
        <p:txBody>
          <a:bodyPr wrap="square">
            <a:spAutoFit/>
          </a:bodyPr>
          <a:lstStyle>
            <a:lvl1pPr>
              <a:defRPr sz="4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5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9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02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730572"/>
            <a:ext cx="9321797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3" y="304800"/>
            <a:ext cx="1848997" cy="1651125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45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2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599" y="3156373"/>
            <a:ext cx="4735337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696705"/>
            <a:ext cx="4735335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52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6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667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24856"/>
      </p:ext>
    </p:extLst>
  </p:cSld>
  <p:clrMapOvr>
    <a:masterClrMapping/>
  </p:clrMapOvr>
  <p:transition spd="med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565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4547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130829"/>
      </p:ext>
    </p:extLst>
  </p:cSld>
  <p:clrMapOvr>
    <a:masterClrMapping/>
  </p:clrMapOvr>
  <p:transition spd="med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53933"/>
      </p:ext>
    </p:extLst>
  </p:cSld>
  <p:clrMapOvr>
    <a:masterClrMapping/>
  </p:clrMapOvr>
  <p:transition spd="med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11986205"/>
      </p:ext>
    </p:extLst>
  </p:cSld>
  <p:clrMapOvr>
    <a:masterClrMapping/>
  </p:clrMapOvr>
  <p:transition spd="med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34213"/>
      </p:ext>
    </p:extLst>
  </p:cSld>
  <p:clrMapOvr>
    <a:masterClrMapping/>
  </p:clrMapOvr>
  <p:transition spd="med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3" y="76198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56845876"/>
      </p:ext>
    </p:extLst>
  </p:cSld>
  <p:clrMapOvr>
    <a:masterClrMapping/>
  </p:clrMapOvr>
  <p:transition spd="med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24472"/>
      </p:ext>
    </p:extLst>
  </p:cSld>
  <p:clrMapOvr>
    <a:masterClrMapping/>
  </p:clrMapOvr>
  <p:transition spd="med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69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2133" cap="none"/>
            </a:lvl4pPr>
            <a:lvl5pPr>
              <a:buClrTx/>
              <a:buFont typeface="Wingdings" charset="2"/>
              <a:buChar char="§"/>
              <a:defRPr sz="1867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10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1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6163733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7" name="Picture 16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23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" name="Picture 50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64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04800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0" name="Picture 49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52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41" name="Picture 40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12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2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" name="Picture 36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9" name="Picture 18" descr="CompanyConfidenti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1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3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43902"/>
      </p:ext>
    </p:extLst>
  </p:cSld>
  <p:clrMapOvr>
    <a:masterClrMapping/>
  </p:clrMapOvr>
  <p:transition spd="med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Pentagon 24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ight Triangle 29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18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114808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68876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73307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32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03200" y="2743200"/>
            <a:ext cx="6299203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Pentagon 25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ight Triangle 28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3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35488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1" y="2785809"/>
            <a:ext cx="5343668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1" y="3190240"/>
            <a:ext cx="5343668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9920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10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Pentagon 29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ight Triangle 30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pic>
        <p:nvPicPr>
          <p:cNvPr id="19" name="Picture 18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4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2" y="2362200"/>
            <a:ext cx="1114283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pic>
        <p:nvPicPr>
          <p:cNvPr id="19" name="Picture 18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28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18534"/>
            <a:ext cx="9448800" cy="1001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37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4" name="Picture 33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185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8642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24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82702"/>
            <a:ext cx="117856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40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61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874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956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34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956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8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adn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0312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1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74040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7404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14114"/>
      </p:ext>
    </p:extLst>
  </p:cSld>
  <p:clrMapOvr>
    <a:masterClrMapping/>
  </p:clrMapOvr>
  <p:transition spd="med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33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76358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912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8626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791200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11143">
              <a:defRPr>
                <a:solidFill>
                  <a:srgbClr val="FFFFFF"/>
                </a:solidFill>
              </a:defRPr>
            </a:lvl2pPr>
            <a:lvl3pPr marL="1682709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96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111421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7" name="Picture 36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6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2" name="Picture 21" descr="Lock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6" name="Picture 35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017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 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7213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55033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32" name="Pentagon 31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5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" name="Picture 3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7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111421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sp>
        <p:nvSpPr>
          <p:cNvPr id="33" name="Pentagon 32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" name="Picture 30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8" name="Picture 37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1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5" name="Picture 3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49" name="Right Triangle 48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Pentagon 3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" name="Picture 40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1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2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64438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3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957" y="457200"/>
            <a:ext cx="10505844" cy="6046707"/>
            <a:chOff x="731217" y="342900"/>
            <a:chExt cx="7879383" cy="4535030"/>
          </a:xfrm>
        </p:grpSpPr>
        <p:pic>
          <p:nvPicPr>
            <p:cNvPr id="12" name="Picture 11" descr="RA-A-B-RS-signature-6-08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221" y="4562948"/>
              <a:ext cx="3282379" cy="31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 userDrawn="1"/>
          </p:nvSpPr>
          <p:spPr bwMode="auto">
            <a:xfrm>
              <a:off x="7829550" y="342900"/>
              <a:ext cx="781050" cy="78105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8" name="Picture 17" descr="CompanyConfidential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217" y="3898751"/>
              <a:ext cx="673752" cy="412043"/>
            </a:xfrm>
            <a:prstGeom prst="rect">
              <a:avLst/>
            </a:prstGeom>
          </p:spPr>
        </p:pic>
        <p:pic>
          <p:nvPicPr>
            <p:cNvPr id="24" name="Picture 23" descr="LTS_WhiteTextFromRedBox.png"/>
            <p:cNvPicPr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930628" y="451645"/>
              <a:ext cx="591515" cy="575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77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30572"/>
            <a:ext cx="9321800" cy="605294"/>
          </a:xfrm>
        </p:spPr>
        <p:txBody>
          <a:bodyPr wrap="square">
            <a:spAutoFit/>
          </a:bodyPr>
          <a:lstStyle>
            <a:lvl1pPr>
              <a:defRPr sz="4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5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Picture 16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6" y="5198335"/>
            <a:ext cx="898336" cy="549391"/>
          </a:xfrm>
          <a:prstGeom prst="rect">
            <a:avLst/>
          </a:prstGeom>
        </p:spPr>
      </p:pic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9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Picture 16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6" y="5198335"/>
            <a:ext cx="898336" cy="549391"/>
          </a:xfrm>
          <a:prstGeom prst="rect">
            <a:avLst/>
          </a:prstGeom>
        </p:spPr>
      </p:pic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3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730572"/>
            <a:ext cx="9321797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Picture 17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6" y="5198335"/>
            <a:ext cx="898336" cy="549391"/>
          </a:xfrm>
          <a:prstGeom prst="rect">
            <a:avLst/>
          </a:prstGeom>
        </p:spPr>
      </p:pic>
      <p:pic>
        <p:nvPicPr>
          <p:cNvPr id="21" name="Picture 20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4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3" y="304800"/>
            <a:ext cx="1848997" cy="1651125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CompanyConfidential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6" y="5198335"/>
            <a:ext cx="898336" cy="549391"/>
          </a:xfrm>
          <a:prstGeom prst="rect">
            <a:avLst/>
          </a:prstGeom>
        </p:spPr>
      </p:pic>
      <p:pic>
        <p:nvPicPr>
          <p:cNvPr id="26" name="Picture 25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6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2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599" y="3156373"/>
            <a:ext cx="4735337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696705"/>
            <a:ext cx="4735335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CompanyConfidential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6" y="5198335"/>
            <a:ext cx="898336" cy="549391"/>
          </a:xfrm>
          <a:prstGeom prst="rect">
            <a:avLst/>
          </a:prstGeom>
        </p:spPr>
      </p:pic>
      <p:pic>
        <p:nvPicPr>
          <p:cNvPr id="27" name="Picture 26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2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5" name="Picture 34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2708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09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667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53197"/>
      </p:ext>
    </p:extLst>
  </p:cSld>
  <p:clrMapOvr>
    <a:masterClrMapping/>
  </p:clrMapOvr>
  <p:transition spd="med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17483"/>
      </p:ext>
    </p:extLst>
  </p:cSld>
  <p:clrMapOvr>
    <a:masterClrMapping/>
  </p:clrMapOvr>
  <p:transition spd="med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14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99691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98241504"/>
      </p:ext>
    </p:extLst>
  </p:cSld>
  <p:clrMapOvr>
    <a:masterClrMapping/>
  </p:clrMapOvr>
  <p:transition spd="med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99691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8"/>
            <a:ext cx="11988800" cy="6240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53913684"/>
      </p:ext>
    </p:extLst>
  </p:cSld>
  <p:clrMapOvr>
    <a:masterClrMapping/>
  </p:clrMapOvr>
  <p:transition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99691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99420"/>
            <a:ext cx="11988799" cy="6275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850261"/>
            <a:ext cx="11480800" cy="582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27744"/>
      </p:ext>
    </p:extLst>
  </p:cSld>
  <p:clrMapOvr>
    <a:masterClrMapping/>
  </p:clrMapOvr>
  <p:transition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889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3" y="76198"/>
            <a:ext cx="11977511" cy="6502404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987157152"/>
      </p:ext>
    </p:extLst>
  </p:cSld>
  <p:clrMapOvr>
    <a:masterClrMapping/>
  </p:clrMapOvr>
  <p:transition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6946"/>
      </p:ext>
    </p:extLst>
  </p:cSld>
  <p:clrMapOvr>
    <a:masterClrMapping/>
  </p:clrMapOvr>
  <p:transition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69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2133" cap="none"/>
            </a:lvl4pPr>
            <a:lvl5pPr>
              <a:buClrTx/>
              <a:buFont typeface="Wingdings" charset="2"/>
              <a:buChar char="§"/>
              <a:defRPr sz="1867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58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ＭＳ Ｐゴシック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2" name="Picture 21" descr="Lock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5" name="Text Box 16"/>
          <p:cNvSpPr txBox="1">
            <a:spLocks noChangeArrowheads="1"/>
          </p:cNvSpPr>
          <p:nvPr userDrawn="1"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7" name="Picture 36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4158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35" name="Picture 34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58581" y="5797938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88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6163733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42" name="Picture 41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8581" y="5797938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22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" name="Picture 50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3" name="Picture 52" descr="CompanyConfidentia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54" name="Picture 53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58581" y="5797938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7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04800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0" name="Picture 49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2" name="Picture 51" descr="CompanyConfidential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53" name="Picture 52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58581" y="5797938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53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7536" y="93241"/>
            <a:ext cx="11996928" cy="650288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2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" name="Picture 36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6" name="Picture 45" descr="CompanyConfidential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47" name="Picture 46" descr="LTS_WhiteTextFromRedBox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r>
              <a:rPr lang="en-US" sz="1600" b="1" dirty="0" smtClean="0">
                <a:solidFill>
                  <a:schemeClr val="bg2"/>
                </a:solidFill>
              </a:rPr>
              <a:t>Unauthorized Use and Disclosure Prohibited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8581" y="5797938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09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219200"/>
          </a:xfr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23304351"/>
      </p:ext>
    </p:extLst>
  </p:cSld>
  <p:clrMapOvr>
    <a:masterClrMapping/>
  </p:clrMapOvr>
  <p:transition spd="med">
    <p:fade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06966694"/>
      </p:ext>
    </p:extLst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7615" y="79375"/>
            <a:ext cx="12006566" cy="6513322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50000"/>
                </a:schemeClr>
              </a:gs>
              <a:gs pos="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4571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8964" y="111125"/>
            <a:ext cx="1196780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58059"/>
      </p:ext>
    </p:extLst>
  </p:cSld>
  <p:clrMapOvr>
    <a:masterClrMapping/>
  </p:clrMapOvr>
  <p:transition spd="med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74957" y="457201"/>
            <a:ext cx="10505844" cy="6058777"/>
            <a:chOff x="731217" y="342900"/>
            <a:chExt cx="7879383" cy="4544083"/>
          </a:xfrm>
        </p:grpSpPr>
        <p:pic>
          <p:nvPicPr>
            <p:cNvPr id="18" name="Picture 17" descr="RA-A-B-RS-signature-6-08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221" y="4572001"/>
              <a:ext cx="3282379" cy="31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/>
            <p:cNvSpPr/>
            <p:nvPr userDrawn="1"/>
          </p:nvSpPr>
          <p:spPr bwMode="auto">
            <a:xfrm>
              <a:off x="7829550" y="342900"/>
              <a:ext cx="781050" cy="78105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2" name="Picture 21" descr="CompanyConfidential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217" y="3898751"/>
              <a:ext cx="673752" cy="412043"/>
            </a:xfrm>
            <a:prstGeom prst="rect">
              <a:avLst/>
            </a:prstGeom>
          </p:spPr>
        </p:pic>
        <p:pic>
          <p:nvPicPr>
            <p:cNvPr id="24" name="Picture 23" descr="LTS_WhiteTextFromRedBox.png"/>
            <p:cNvPicPr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930628" y="451645"/>
              <a:ext cx="591515" cy="575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Pentagon 24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ight Triangle 29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49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114808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68876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73307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74957" y="457201"/>
            <a:ext cx="10505844" cy="6058777"/>
            <a:chOff x="731217" y="342900"/>
            <a:chExt cx="7879383" cy="4544083"/>
          </a:xfrm>
        </p:grpSpPr>
        <p:pic>
          <p:nvPicPr>
            <p:cNvPr id="18" name="Picture 17" descr="RA-A-B-RS-signature-6-08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221" y="4572001"/>
              <a:ext cx="3282379" cy="31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/>
            <p:cNvSpPr/>
            <p:nvPr userDrawn="1"/>
          </p:nvSpPr>
          <p:spPr bwMode="auto">
            <a:xfrm>
              <a:off x="7829550" y="342900"/>
              <a:ext cx="781050" cy="78105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2" name="Picture 21" descr="CompanyConfidential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217" y="3898751"/>
              <a:ext cx="673752" cy="412043"/>
            </a:xfrm>
            <a:prstGeom prst="rect">
              <a:avLst/>
            </a:prstGeom>
          </p:spPr>
        </p:pic>
        <p:pic>
          <p:nvPicPr>
            <p:cNvPr id="23" name="Picture 22" descr="LTS_WhiteTextFromRedBox.png"/>
            <p:cNvPicPr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930628" y="451645"/>
              <a:ext cx="591515" cy="575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57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2012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92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03200" y="2743200"/>
            <a:ext cx="6299203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Pentagon 25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ight Triangle 28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74957" y="457201"/>
            <a:ext cx="10505844" cy="6058777"/>
            <a:chOff x="731217" y="342900"/>
            <a:chExt cx="7879383" cy="4544083"/>
          </a:xfrm>
        </p:grpSpPr>
        <p:pic>
          <p:nvPicPr>
            <p:cNvPr id="18" name="Picture 17" descr="RA-A-B-RS-signature-6-08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221" y="4572001"/>
              <a:ext cx="3282379" cy="31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/>
            <p:cNvSpPr/>
            <p:nvPr userDrawn="1"/>
          </p:nvSpPr>
          <p:spPr bwMode="auto">
            <a:xfrm>
              <a:off x="7829550" y="342900"/>
              <a:ext cx="781050" cy="78105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2" name="Picture 21" descr="CompanyConfidential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217" y="3898751"/>
              <a:ext cx="673752" cy="412043"/>
            </a:xfrm>
            <a:prstGeom prst="rect">
              <a:avLst/>
            </a:prstGeom>
          </p:spPr>
        </p:pic>
        <p:pic>
          <p:nvPicPr>
            <p:cNvPr id="23" name="Picture 22" descr="LTS_WhiteTextFromRedBox.png"/>
            <p:cNvPicPr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930628" y="451645"/>
              <a:ext cx="591515" cy="575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84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35488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1" y="2785809"/>
            <a:ext cx="5343668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1" y="3190240"/>
            <a:ext cx="5343668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74957" y="457201"/>
            <a:ext cx="10505844" cy="6058777"/>
            <a:chOff x="731217" y="342900"/>
            <a:chExt cx="7879383" cy="4544083"/>
          </a:xfrm>
        </p:grpSpPr>
        <p:pic>
          <p:nvPicPr>
            <p:cNvPr id="18" name="Picture 17" descr="RA-A-B-RS-signature-6-08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221" y="4572001"/>
              <a:ext cx="3282379" cy="31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/>
            <p:cNvSpPr/>
            <p:nvPr userDrawn="1"/>
          </p:nvSpPr>
          <p:spPr bwMode="auto">
            <a:xfrm>
              <a:off x="7829550" y="342900"/>
              <a:ext cx="781050" cy="78105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2" name="Picture 21" descr="CompanyConfidential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217" y="3898751"/>
              <a:ext cx="673752" cy="412043"/>
            </a:xfrm>
            <a:prstGeom prst="rect">
              <a:avLst/>
            </a:prstGeom>
          </p:spPr>
        </p:pic>
        <p:pic>
          <p:nvPicPr>
            <p:cNvPr id="23" name="Picture 22" descr="LTS_WhiteTextFromRedBox.png"/>
            <p:cNvPicPr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930628" y="451645"/>
              <a:ext cx="591515" cy="575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31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9920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74957" y="457201"/>
            <a:ext cx="10505844" cy="6058777"/>
            <a:chOff x="731217" y="342900"/>
            <a:chExt cx="7879383" cy="4544083"/>
          </a:xfrm>
        </p:grpSpPr>
        <p:pic>
          <p:nvPicPr>
            <p:cNvPr id="18" name="Picture 17" descr="RA-A-B-RS-signature-6-08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221" y="4572001"/>
              <a:ext cx="3282379" cy="31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/>
            <p:cNvSpPr/>
            <p:nvPr userDrawn="1"/>
          </p:nvSpPr>
          <p:spPr bwMode="auto">
            <a:xfrm>
              <a:off x="7829550" y="342900"/>
              <a:ext cx="781050" cy="78105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2" name="Picture 21" descr="CompanyConfidential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217" y="3898751"/>
              <a:ext cx="673752" cy="412043"/>
            </a:xfrm>
            <a:prstGeom prst="rect">
              <a:avLst/>
            </a:prstGeom>
          </p:spPr>
        </p:pic>
        <p:pic>
          <p:nvPicPr>
            <p:cNvPr id="23" name="Picture 22" descr="LTS_WhiteTextFromRedBox.png"/>
            <p:cNvPicPr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930628" y="451645"/>
              <a:ext cx="591515" cy="575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2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Pentagon 29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ight Triangle 30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974957" y="457201"/>
            <a:ext cx="10505844" cy="6058777"/>
            <a:chOff x="731217" y="342900"/>
            <a:chExt cx="7879383" cy="4544083"/>
          </a:xfrm>
        </p:grpSpPr>
        <p:pic>
          <p:nvPicPr>
            <p:cNvPr id="19" name="Picture 18" descr="RA-A-B-RS-signature-6-08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8221" y="4572001"/>
              <a:ext cx="3282379" cy="31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/>
            <p:cNvSpPr/>
            <p:nvPr userDrawn="1"/>
          </p:nvSpPr>
          <p:spPr bwMode="auto">
            <a:xfrm>
              <a:off x="7829550" y="342900"/>
              <a:ext cx="781050" cy="78105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4" name="Picture 23" descr="CompanyConfidential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217" y="3898751"/>
              <a:ext cx="673752" cy="412043"/>
            </a:xfrm>
            <a:prstGeom prst="rect">
              <a:avLst/>
            </a:prstGeom>
          </p:spPr>
        </p:pic>
        <p:pic>
          <p:nvPicPr>
            <p:cNvPr id="26" name="Picture 25" descr="LTS_WhiteTextFromRedBox.png"/>
            <p:cNvPicPr>
              <a:picLocks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930628" y="451645"/>
              <a:ext cx="591515" cy="575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93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2" y="2362200"/>
            <a:ext cx="1114283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974957" y="457201"/>
            <a:ext cx="10505844" cy="6058777"/>
            <a:chOff x="731217" y="342900"/>
            <a:chExt cx="7879383" cy="4544083"/>
          </a:xfrm>
        </p:grpSpPr>
        <p:pic>
          <p:nvPicPr>
            <p:cNvPr id="19" name="Picture 18" descr="RA-A-B-RS-signature-6-08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8221" y="4572001"/>
              <a:ext cx="3282379" cy="31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/>
            <p:cNvSpPr/>
            <p:nvPr userDrawn="1"/>
          </p:nvSpPr>
          <p:spPr bwMode="auto">
            <a:xfrm>
              <a:off x="7829550" y="342900"/>
              <a:ext cx="781050" cy="78105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4" name="Picture 23" descr="CompanyConfidential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217" y="3898751"/>
              <a:ext cx="673752" cy="412043"/>
            </a:xfrm>
            <a:prstGeom prst="rect">
              <a:avLst/>
            </a:prstGeom>
          </p:spPr>
        </p:pic>
        <p:pic>
          <p:nvPicPr>
            <p:cNvPr id="26" name="Picture 25" descr="LTS_WhiteTextFromRedBox.png"/>
            <p:cNvPicPr>
              <a:picLocks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930628" y="451645"/>
              <a:ext cx="591515" cy="575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1713875" y="5155499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8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18534"/>
            <a:ext cx="9448800" cy="1001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62093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8642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48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82702"/>
            <a:ext cx="117856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206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2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30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93133" y="84667"/>
            <a:ext cx="11988800" cy="6446308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956" y="84668"/>
            <a:ext cx="12000088" cy="6446307"/>
          </a:xfrm>
          <a:solidFill>
            <a:schemeClr val="bg2">
              <a:lumMod val="50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60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adn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93133" y="84667"/>
            <a:ext cx="11988800" cy="649393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2"/>
              </a:gs>
            </a:gsLst>
            <a:lin ang="540000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0312" y="84668"/>
            <a:ext cx="12000088" cy="6493933"/>
          </a:xfrm>
          <a:solidFill>
            <a:schemeClr val="bg2">
              <a:lumMod val="50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1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924112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7404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9207"/>
      </p:ext>
    </p:extLst>
  </p:cSld>
  <p:clrMapOvr>
    <a:masterClrMapping/>
  </p:clrMapOvr>
  <p:transition spd="med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33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76358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912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8626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791200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11143">
              <a:defRPr>
                <a:solidFill>
                  <a:srgbClr val="FFFFFF"/>
                </a:solidFill>
              </a:defRPr>
            </a:lvl2pPr>
            <a:lvl3pPr marL="1682709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68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904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CompanyConfidential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37" name="Picture 36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58581" y="58086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3105777"/>
            <a:ext cx="55033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6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 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7213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904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3048401"/>
            <a:ext cx="55033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32" name="Pentagon 31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3" name="Picture 32" descr="CompanyConfidential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58581" y="58086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63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904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4" name="Pentagon 3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8" name="Picture 37" descr="CompanyConfidential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40" name="Picture 39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458581" y="58086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4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111421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904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sp>
        <p:nvSpPr>
          <p:cNvPr id="33" name="Pentagon 32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" name="Picture 30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6" name="Picture 35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38" name="Picture 37" descr="LTS_WhiteTextFromRedBox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8581" y="58086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9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5" name="Picture 3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49" name="Right Triangle 48"/>
          <p:cNvSpPr/>
          <p:nvPr userDrawn="1"/>
        </p:nvSpPr>
        <p:spPr bwMode="auto">
          <a:xfrm rot="10800000">
            <a:off x="-904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Pentagon 3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9" name="Picture 3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683" y="4648945"/>
            <a:ext cx="898336" cy="549391"/>
          </a:xfrm>
          <a:prstGeom prst="rect">
            <a:avLst/>
          </a:prstGeom>
        </p:spPr>
      </p:pic>
      <p:pic>
        <p:nvPicPr>
          <p:cNvPr id="41" name="Picture 40" descr="LTS_WhiteTextFromRedBox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7835" y="461363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Company Confidential </a:t>
            </a:r>
            <a:br>
              <a:rPr lang="en-US" sz="1867" b="1" cap="all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Unauthorized Use and Disclosure Prohibited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458581" y="58086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73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65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2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64438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3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30572"/>
            <a:ext cx="9321800" cy="605294"/>
          </a:xfrm>
        </p:spPr>
        <p:txBody>
          <a:bodyPr wrap="square">
            <a:spAutoFit/>
          </a:bodyPr>
          <a:lstStyle>
            <a:lvl1pPr>
              <a:defRPr sz="4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5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7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7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730572"/>
            <a:ext cx="9321797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30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3" y="304800"/>
            <a:ext cx="1848997" cy="1651125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75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2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599" y="3156373"/>
            <a:ext cx="4735337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696705"/>
            <a:ext cx="4735335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57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667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3793"/>
      </p:ext>
    </p:extLst>
  </p:cSld>
  <p:clrMapOvr>
    <a:masterClrMapping/>
  </p:clrMapOvr>
  <p:transition spd="med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890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85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00000"/>
                </a:lnSpc>
                <a:defRPr/>
              </a:pP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dirty="0" smtClean="0">
                <a:solidFill>
                  <a:schemeClr val="bg2"/>
                </a:solidFill>
              </a:rPr>
              <a:t>Company Confidential </a:t>
            </a:r>
            <a:r>
              <a:rPr lang="en-US" sz="1400" kern="120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—</a:t>
            </a:r>
            <a:r>
              <a:rPr lang="en-US" sz="1400" kern="1200" baseline="0" dirty="0" smtClean="0">
                <a:solidFill>
                  <a:schemeClr val="bg2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Internal </a:t>
            </a:r>
            <a:r>
              <a:rPr lang="en-US" sz="1400" b="1" dirty="0">
                <a:solidFill>
                  <a:schemeClr val="bg2"/>
                </a:solidFill>
              </a:rPr>
              <a:t>Use </a:t>
            </a:r>
            <a:r>
              <a:rPr lang="en-US" sz="1400" b="1" dirty="0" smtClean="0">
                <a:solidFill>
                  <a:schemeClr val="bg2"/>
                </a:solidFill>
              </a:rPr>
              <a:t>Only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defRPr/>
            </a:pP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Rev</a:t>
            </a:r>
            <a:r>
              <a:rPr lang="en-US" sz="800" kern="0" spc="20" baseline="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>
                    <a:lumMod val="75000"/>
                  </a:schemeClr>
                </a:solidFill>
                <a:ea typeface="Arial Unicode MS" charset="0"/>
                <a:cs typeface="Arial Unicode MS" charset="0"/>
              </a:rPr>
              <a:t>5058-CO900B</a:t>
            </a:r>
            <a:endParaRPr lang="en-US" sz="800" kern="0" spc="20" dirty="0">
              <a:solidFill>
                <a:schemeClr val="bg1">
                  <a:lumMod val="7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3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6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929757269"/>
      </p:ext>
    </p:extLst>
  </p:cSld>
  <p:clrMapOvr>
    <a:masterClrMapping/>
  </p:clrMapOvr>
  <p:transition spd="med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79198167"/>
      </p:ext>
    </p:extLst>
  </p:cSld>
  <p:clrMapOvr>
    <a:masterClrMapping/>
  </p:clrMapOvr>
  <p:transition spd="med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28559"/>
      </p:ext>
    </p:extLst>
  </p:cSld>
  <p:clrMapOvr>
    <a:masterClrMapping/>
  </p:clrMapOvr>
  <p:transition spd="med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3" y="76198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3925692"/>
      </p:ext>
    </p:extLst>
  </p:cSld>
  <p:clrMapOvr>
    <a:masterClrMapping/>
  </p:clrMapOvr>
  <p:transition spd="med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17630"/>
      </p:ext>
    </p:extLst>
  </p:cSld>
  <p:clrMapOvr>
    <a:masterClrMapping/>
  </p:clrMapOvr>
  <p:transition spd="med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69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2133" cap="none"/>
            </a:lvl4pPr>
            <a:lvl5pPr>
              <a:buClrTx/>
              <a:buFont typeface="Wingdings" charset="2"/>
              <a:buChar char="§"/>
              <a:defRPr sz="1867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3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3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6163733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7" name="Picture 16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53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" name="Picture 50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0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04800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0" name="Picture 49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01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2012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6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2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" name="Picture 36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9" name="Picture 18" descr="CompanyConfidenti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9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36740305"/>
      </p:ext>
    </p:extLst>
  </p:cSld>
  <p:clrMapOvr>
    <a:masterClrMapping/>
  </p:clrMapOvr>
  <p:transition spd="med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Pentagon 24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ight Triangle 29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61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114808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68876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73307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03200" y="2743200"/>
            <a:ext cx="6299203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Pentagon 25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ight Triangle 28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8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35488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1" y="2785809"/>
            <a:ext cx="5343668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1" y="3190240"/>
            <a:ext cx="5343668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48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9920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23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Pentagon 29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ight Triangle 30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pic>
        <p:nvPicPr>
          <p:cNvPr id="19" name="Picture 18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2" y="2362200"/>
            <a:ext cx="1114283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pic>
        <p:nvPicPr>
          <p:cNvPr id="19" name="Picture 18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8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18534"/>
            <a:ext cx="9448800" cy="1001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9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64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8642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46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82702"/>
            <a:ext cx="117856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01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90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304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956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0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956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77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adn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0312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1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23432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7404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94288"/>
      </p:ext>
    </p:extLst>
  </p:cSld>
  <p:clrMapOvr>
    <a:masterClrMapping/>
  </p:clrMapOvr>
  <p:transition spd="med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33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76358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912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8626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791200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11143">
              <a:defRPr>
                <a:solidFill>
                  <a:srgbClr val="FFFFFF"/>
                </a:solidFill>
              </a:defRPr>
            </a:lvl2pPr>
            <a:lvl3pPr marL="1682709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31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111421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7" name="Picture 36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96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4780"/>
      </p:ext>
    </p:extLst>
  </p:cSld>
  <p:clrMapOvr>
    <a:masterClrMapping/>
  </p:clrMapOvr>
  <p:transition spd="med">
    <p:fade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 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7213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55033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32" name="Pentagon 31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4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" name="Picture 3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2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111421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sp>
        <p:nvSpPr>
          <p:cNvPr id="33" name="Pentagon 32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" name="Picture 30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8" name="Picture 37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71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5" name="Picture 3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49" name="Right Triangle 48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Pentagon 3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" name="Picture 40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3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2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64438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3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30572"/>
            <a:ext cx="9321800" cy="605294"/>
          </a:xfrm>
        </p:spPr>
        <p:txBody>
          <a:bodyPr wrap="square">
            <a:spAutoFit/>
          </a:bodyPr>
          <a:lstStyle>
            <a:lvl1pPr>
              <a:defRPr sz="4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5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67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8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730572"/>
            <a:ext cx="9321797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49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3" y="304800"/>
            <a:ext cx="1848997" cy="1651125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15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2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599" y="3156373"/>
            <a:ext cx="4735337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696705"/>
            <a:ext cx="4735335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7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827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0703"/>
      </p:ext>
    </p:extLst>
  </p:cSld>
  <p:clrMapOvr>
    <a:masterClrMapping/>
  </p:clrMapOvr>
  <p:transition spd="med">
    <p:fade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4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667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4441"/>
      </p:ext>
    </p:extLst>
  </p:cSld>
  <p:clrMapOvr>
    <a:masterClrMapping/>
  </p:clrMapOvr>
  <p:transition spd="med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036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4285"/>
      </p:ext>
    </p:extLst>
  </p:cSld>
  <p:clrMapOvr>
    <a:masterClrMapping/>
  </p:clrMapOvr>
  <p:transition spd="med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243175204"/>
      </p:ext>
    </p:extLst>
  </p:cSld>
  <p:clrMapOvr>
    <a:masterClrMapping/>
  </p:clrMapOvr>
  <p:transition spd="med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5165605"/>
      </p:ext>
    </p:extLst>
  </p:cSld>
  <p:clrMapOvr>
    <a:masterClrMapping/>
  </p:clrMapOvr>
  <p:transition spd="med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70200"/>
      </p:ext>
    </p:extLst>
  </p:cSld>
  <p:clrMapOvr>
    <a:masterClrMapping/>
  </p:clrMapOvr>
  <p:transition spd="med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3" y="76198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163984645"/>
      </p:ext>
    </p:extLst>
  </p:cSld>
  <p:clrMapOvr>
    <a:masterClrMapping/>
  </p:clrMapOvr>
  <p:transition spd="med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98714"/>
      </p:ext>
    </p:extLst>
  </p:cSld>
  <p:clrMapOvr>
    <a:masterClrMapping/>
  </p:clrMapOvr>
  <p:transition spd="med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69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2133" cap="none"/>
            </a:lvl4pPr>
            <a:lvl5pPr>
              <a:buClrTx/>
              <a:buFont typeface="Wingdings" charset="2"/>
              <a:buChar char="§"/>
              <a:defRPr sz="1867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27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Char char="»"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13988"/>
      </p:ext>
    </p:extLst>
  </p:cSld>
  <p:clrMapOvr>
    <a:masterClrMapping/>
  </p:clrMapOvr>
  <p:transition spd="med">
    <p:fade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6163733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7" name="Picture 16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13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" name="Picture 50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5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04800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0" name="Picture 49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04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2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" name="Picture 36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9" name="Picture 18" descr="CompanyConfidenti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4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 userDrawn="1"/>
        </p:nvSpPr>
        <p:spPr bwMode="auto">
          <a:xfrm>
            <a:off x="107799" y="75082"/>
            <a:ext cx="11984736" cy="652630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84" tIns="60942" rIns="121884" bIns="60942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3199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4" r="23513" b="3118"/>
          <a:stretch/>
        </p:blipFill>
        <p:spPr>
          <a:xfrm>
            <a:off x="95036" y="62706"/>
            <a:ext cx="11997589" cy="65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7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09083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067">
                <a:solidFill>
                  <a:srgbClr val="FFFFFF"/>
                </a:solidFill>
                <a:latin typeface="+mn-lt"/>
              </a:defRPr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200" y="108858"/>
            <a:ext cx="9448800" cy="7039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486951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6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79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Pentagon 24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ight Triangle 29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87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114808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68876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73307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0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03200" y="2743200"/>
            <a:ext cx="6299203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Pentagon 25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ight Triangle 28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21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022"/>
      </p:ext>
    </p:extLst>
  </p:cSld>
  <p:clrMapOvr>
    <a:masterClrMapping/>
  </p:clrMapOvr>
  <p:transition spd="med">
    <p:fade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35488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1" y="2785809"/>
            <a:ext cx="5343668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1" y="3190240"/>
            <a:ext cx="5343668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7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9920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7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Pentagon 29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ight Triangle 30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pic>
        <p:nvPicPr>
          <p:cNvPr id="19" name="Picture 18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0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2" y="2362200"/>
            <a:ext cx="1114283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pic>
        <p:nvPicPr>
          <p:cNvPr id="19" name="Picture 18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3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18534"/>
            <a:ext cx="9448800" cy="1001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67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8642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00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82702"/>
            <a:ext cx="117856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92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98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955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956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5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4000">
                <a:schemeClr val="bg1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219200"/>
          </a:xfr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33784812"/>
      </p:ext>
    </p:extLst>
  </p:cSld>
  <p:clrMapOvr>
    <a:masterClrMapping/>
  </p:clrMapOvr>
  <p:transition spd="med">
    <p:fade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956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51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adn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0312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1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84338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7404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5459"/>
      </p:ext>
    </p:extLst>
  </p:cSld>
  <p:clrMapOvr>
    <a:masterClrMapping/>
  </p:clrMapOvr>
  <p:transition spd="med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33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76358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912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8626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791200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11143">
              <a:defRPr>
                <a:solidFill>
                  <a:srgbClr val="FFFFFF"/>
                </a:solidFill>
              </a:defRPr>
            </a:lvl2pPr>
            <a:lvl3pPr marL="1682709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78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111421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7" name="Picture 36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6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 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7213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55033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32" name="Pentagon 31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45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" name="Picture 3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55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111421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sp>
        <p:nvSpPr>
          <p:cNvPr id="33" name="Pentagon 32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" name="Picture 30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8" name="Picture 37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4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5" name="Picture 3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49" name="Right Triangle 48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Pentagon 3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" name="Picture 40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6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667002"/>
            <a:ext cx="8534400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64438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3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5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4000">
                <a:schemeClr val="bg1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200"/>
            <a:ext cx="11988800" cy="670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562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129338"/>
            <a:ext cx="7315200" cy="4238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266048"/>
      </p:ext>
    </p:extLst>
  </p:cSld>
  <p:clrMapOvr>
    <a:masterClrMapping/>
  </p:clrMapOvr>
  <p:transition spd="med">
    <p:fade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79133"/>
            <a:ext cx="78401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30572"/>
            <a:ext cx="9321800" cy="605294"/>
          </a:xfrm>
        </p:spPr>
        <p:txBody>
          <a:bodyPr wrap="square">
            <a:spAutoFit/>
          </a:bodyPr>
          <a:lstStyle>
            <a:lvl1pPr>
              <a:defRPr sz="4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5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93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82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730572"/>
            <a:ext cx="9321797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5" name="Picture 14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CompanyConfi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5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81372"/>
            <a:ext cx="9321800" cy="605294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3" y="304800"/>
            <a:ext cx="1848997" cy="1651125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7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2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599" y="3156373"/>
            <a:ext cx="4735337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696705"/>
            <a:ext cx="4735335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pic>
        <p:nvPicPr>
          <p:cNvPr id="16" name="Picture 15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26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31221" y="52531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8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9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667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56588"/>
      </p:ext>
    </p:extLst>
  </p:cSld>
  <p:clrMapOvr>
    <a:masterClrMapping/>
  </p:clrMapOvr>
  <p:transition spd="med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699974"/>
      </p:ext>
    </p:extLst>
  </p:cSld>
  <p:clrMapOvr>
    <a:masterClrMapping/>
  </p:clrMapOvr>
  <p:transition spd="med"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2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61120"/>
      </p:ext>
    </p:extLst>
  </p:cSld>
  <p:clrMapOvr>
    <a:masterClrMapping/>
  </p:clrMapOvr>
  <p:transition spd="med"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5141242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3340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91200" cy="2590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791200" cy="2590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827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88919"/>
      </p:ext>
    </p:extLst>
  </p:cSld>
  <p:clrMapOvr>
    <a:masterClrMapping/>
  </p:clrMapOvr>
  <p:transition spd="med">
    <p:fade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76197"/>
            <a:ext cx="119888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89839222"/>
      </p:ext>
    </p:extLst>
  </p:cSld>
  <p:clrMapOvr>
    <a:masterClrMapping/>
  </p:clrMapOvr>
  <p:transition spd="med"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78323"/>
      </p:ext>
    </p:extLst>
  </p:cSld>
  <p:clrMapOvr>
    <a:masterClrMapping/>
  </p:clrMapOvr>
  <p:transition spd="med"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3" y="76198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62752578"/>
      </p:ext>
    </p:extLst>
  </p:cSld>
  <p:clrMapOvr>
    <a:masterClrMapping/>
  </p:clrMapOvr>
  <p:transition spd="med"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12135"/>
      </p:ext>
    </p:extLst>
  </p:cSld>
  <p:clrMapOvr>
    <a:masterClrMapping/>
  </p:clrMapOvr>
  <p:transition spd="med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69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2133" cap="none"/>
            </a:lvl4pPr>
            <a:lvl5pPr>
              <a:buClrTx/>
              <a:buFont typeface="Wingdings" charset="2"/>
              <a:buChar char="§"/>
              <a:defRPr sz="1867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33"/>
            </a:lvl4pPr>
            <a:lvl5pPr>
              <a:buClr>
                <a:schemeClr val="tx1"/>
              </a:buClr>
              <a:buFont typeface="Wingdings" charset="2"/>
              <a:buChar char="§"/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96129"/>
      </p:ext>
    </p:extLst>
  </p:cSld>
  <p:clrMapOvr>
    <a:masterClrMapping/>
  </p:clrMapOvr>
  <p:transition spd="med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1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6163733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41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7" name="Picture 16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40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" name="Picture 50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4" name="Picture 53" descr="LTS_WhiteTextFromRedBox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10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72952"/>
            <a:ext cx="10464800" cy="707886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200"/>
              </a:spcBef>
              <a:spcAft>
                <a:spcPts val="4000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04800"/>
            <a:ext cx="1848997" cy="1651125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0" name="Picture 49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3" name="Picture 52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8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01602" y="86740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2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628972"/>
            <a:ext cx="4904453" cy="605294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" name="Picture 36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7" name="Picture 46" descr="LTS_WhiteTextFromRedBox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90736" y="468474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bg2"/>
                </a:solidFill>
              </a:rPr>
              <a:t>PUBLIC</a:t>
            </a:r>
            <a:br>
              <a:rPr lang="en-US" sz="1867" b="1" cap="all" dirty="0" smtClean="0">
                <a:solidFill>
                  <a:schemeClr val="bg2"/>
                </a:solidFill>
              </a:rPr>
            </a:br>
            <a:endParaRPr lang="en-US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6475" y="5817832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err="1" smtClean="0">
                <a:solidFill>
                  <a:schemeClr val="bg2"/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9" name="Picture 18" descr="CompanyConfidenti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&amp; Twitter.</a:t>
            </a:r>
          </a:p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74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 userDrawn="1"/>
        </p:nvSpPr>
        <p:spPr bwMode="auto">
          <a:xfrm>
            <a:off x="107799" y="75082"/>
            <a:ext cx="11984736" cy="652630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84" tIns="60942" rIns="121884" bIns="60942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3199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4" r="23513" b="3118"/>
          <a:stretch/>
        </p:blipFill>
        <p:spPr>
          <a:xfrm>
            <a:off x="95036" y="62706"/>
            <a:ext cx="11997589" cy="65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68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09083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067">
                <a:solidFill>
                  <a:srgbClr val="FFFFFF"/>
                </a:solidFill>
                <a:latin typeface="+mn-lt"/>
              </a:defRPr>
            </a:lvl1pPr>
          </a:lstStyle>
          <a:p>
            <a:fld id="{6B4F5AC1-B135-D146-B51F-1F1918F6DA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200" y="108858"/>
            <a:ext cx="9448800" cy="7039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5"/>
            <a:ext cx="9448800" cy="486951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6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19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3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Pentagon 24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ight Triangle 29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8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11480800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68876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73307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41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03200" y="2743200"/>
            <a:ext cx="6299203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Pentagon 25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ight Triangle 28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4" name="Picture 13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24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Slid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35488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1" y="2785809"/>
            <a:ext cx="5343668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1" y="3190240"/>
            <a:ext cx="5343668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 Line Title with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0" y="2362200"/>
            <a:ext cx="629920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RA-A-B-RS-signature-6-08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2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203200" y="2743200"/>
            <a:ext cx="11480800" cy="10668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Pentagon 29"/>
          <p:cNvSpPr/>
          <p:nvPr userDrawn="1"/>
        </p:nvSpPr>
        <p:spPr bwMode="auto">
          <a:xfrm>
            <a:off x="11289" y="2683934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ight Triangle 30"/>
          <p:cNvSpPr/>
          <p:nvPr userDrawn="1"/>
        </p:nvSpPr>
        <p:spPr bwMode="auto">
          <a:xfrm rot="10800000">
            <a:off x="-10853" y="3852333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836609"/>
            <a:ext cx="105889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241040"/>
            <a:ext cx="105889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pic>
        <p:nvPicPr>
          <p:cNvPr id="19" name="Picture 18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23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3202" y="2362200"/>
            <a:ext cx="1114283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5020" y="2785809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5020" y="3190240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14" name="Pentagon 13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Triangle 15"/>
          <p:cNvSpPr/>
          <p:nvPr userDrawn="1"/>
        </p:nvSpPr>
        <p:spPr bwMode="auto">
          <a:xfrm rot="10800000">
            <a:off x="11289" y="3801533"/>
            <a:ext cx="101600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pic>
        <p:nvPicPr>
          <p:cNvPr id="19" name="Picture 18" descr="RA-A-B-RS-signature-6-0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1731221" y="5227753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872" y="5175314"/>
            <a:ext cx="898336" cy="549389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28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18534"/>
            <a:ext cx="9448800" cy="1001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&amp; Twitter.</a:t>
            </a:r>
          </a:p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76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8642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30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82702"/>
            <a:ext cx="117856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788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20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2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303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956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6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956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17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adn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0312" y="84668"/>
            <a:ext cx="12000088" cy="66590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1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2277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273516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7404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89683"/>
      </p:ext>
    </p:extLst>
  </p:cSld>
  <p:clrMapOvr>
    <a:masterClrMapping/>
  </p:clrMapOvr>
  <p:transition spd="med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791200" cy="533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76358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912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04792">
              <a:defRPr>
                <a:solidFill>
                  <a:srgbClr val="FFFFFF"/>
                </a:solidFill>
              </a:defRPr>
            </a:lvl2pPr>
            <a:lvl3pPr marL="1608626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791200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073124" indent="-311143">
              <a:defRPr>
                <a:solidFill>
                  <a:srgbClr val="FFFFFF"/>
                </a:solidFill>
              </a:defRPr>
            </a:lvl2pPr>
            <a:lvl3pPr marL="1682709" indent="-304792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73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111421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7" name="Picture 36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22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&amp; Twitter.</a:t>
            </a:r>
          </a:p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302000"/>
            <a:ext cx="4735285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8916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2" name="Picture 21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4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 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72136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55033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32" name="Pentagon 31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28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6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" name="Picture 39" descr="LTS_WhiteTextFromRedBox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01600" y="2819400"/>
            <a:ext cx="11684000" cy="9144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76681"/>
            <a:ext cx="11142133" cy="553998"/>
          </a:xfrm>
        </p:spPr>
        <p:txBody>
          <a:bodyPr wrap="square" anchor="ctr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04800"/>
            <a:ext cx="1848997" cy="1651125"/>
          </a:xfrm>
          <a:prstGeom prst="rect">
            <a:avLst/>
          </a:prstGeom>
        </p:spPr>
      </p:pic>
      <p:sp>
        <p:nvSpPr>
          <p:cNvPr id="33" name="Pentagon 32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" name="Picture 30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8" name="Picture 37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8" name="Picture 17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7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 &amp; Performanc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>
            <a:spLocks noChangeArrowheads="1"/>
          </p:cNvSpPr>
          <p:nvPr userDrawn="1"/>
        </p:nvSpPr>
        <p:spPr bwMode="auto">
          <a:xfrm>
            <a:off x="101600" y="80946"/>
            <a:ext cx="11988800" cy="65185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01600" y="2362200"/>
            <a:ext cx="11346213" cy="1371600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5421" y="2679081"/>
            <a:ext cx="5407383" cy="553998"/>
          </a:xfrm>
        </p:spPr>
        <p:txBody>
          <a:bodyPr wrap="square">
            <a:spAutoFit/>
          </a:bodyPr>
          <a:lstStyle>
            <a:lvl1pPr>
              <a:defRPr sz="4000" b="0">
                <a:solidFill>
                  <a:srgbClr val="BB1E3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5421" y="3144472"/>
            <a:ext cx="5407383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667">
                <a:solidFill>
                  <a:srgbClr val="474747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35" name="Picture 3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2"/>
            <a:ext cx="3002280" cy="2498249"/>
          </a:xfrm>
          <a:prstGeom prst="rect">
            <a:avLst/>
          </a:prstGeom>
        </p:spPr>
      </p:pic>
      <p:sp>
        <p:nvSpPr>
          <p:cNvPr id="49" name="Right Triangle 48"/>
          <p:cNvSpPr/>
          <p:nvPr userDrawn="1"/>
        </p:nvSpPr>
        <p:spPr bwMode="auto">
          <a:xfrm rot="10800000">
            <a:off x="7563" y="5911753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Pentagon 3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RA-A-B-RS-signature-6-08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296" y="6096001"/>
            <a:ext cx="4376505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" name="Picture 40" descr="LTS_WhiteTextFromRedBox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4171" y="602193"/>
            <a:ext cx="788687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6" y="4684335"/>
            <a:ext cx="4673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indent="0" algn="l" defTabSz="1219170" rtl="0" eaLnBrk="1" fontAlgn="base" latinLnBrk="0" hangingPunct="1">
              <a:lnSpc>
                <a:spcPts val="21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cap="all" dirty="0" smtClean="0">
                <a:solidFill>
                  <a:schemeClr val="accent2"/>
                </a:solidFill>
              </a:rPr>
              <a:t>PUBLIC</a:t>
            </a:r>
            <a:r>
              <a:rPr lang="en-US" sz="1867" b="1" cap="all" dirty="0" smtClean="0">
                <a:solidFill>
                  <a:srgbClr val="FFFFFF"/>
                </a:solidFill>
              </a:rPr>
              <a:t/>
            </a:r>
            <a:br>
              <a:rPr lang="en-US" sz="1867" b="1" cap="all" dirty="0" smtClean="0">
                <a:solidFill>
                  <a:srgbClr val="FFFFFF"/>
                </a:solidFill>
              </a:rPr>
            </a:br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501360" y="5787243"/>
            <a:ext cx="1989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1200" b="1" i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www.rockwellautomation.com</a:t>
            </a:r>
            <a:endParaRPr lang="en-US" sz="1333" b="1" i="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4"/>
            <a:ext cx="3218695" cy="438913"/>
          </a:xfrm>
          <a:prstGeom prst="rect">
            <a:avLst/>
          </a:prstGeom>
        </p:spPr>
      </p:pic>
      <p:pic>
        <p:nvPicPr>
          <p:cNvPr id="19" name="Picture 18" descr="CompanyConfidenti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088" y="4614172"/>
            <a:ext cx="898336" cy="549389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1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&amp; Twitter.</a:t>
            </a:r>
          </a:p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8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283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900" b="1" dirty="0" err="1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42816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cs typeface="Arial"/>
              </a:rPr>
              <a:t> &amp; Twitter.</a:t>
            </a:r>
          </a:p>
          <a:p>
            <a:r>
              <a:rPr lang="en-US" sz="900" dirty="0" smtClean="0">
                <a:solidFill>
                  <a:srgbClr val="474747"/>
                </a:solidFill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4" name="Picture 23" descr="twi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302000"/>
            <a:ext cx="4735285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8916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2" name="Picture 21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5058-CO900B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04800" y="6317366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0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67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1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139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1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95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4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902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93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827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4" name="Picture 13" descr="Loc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1083795" cy="1523334"/>
          </a:xfrm>
          <a:prstGeom prst="rect">
            <a:avLst/>
          </a:prstGeom>
          <a:effectLst>
            <a:outerShdw blurRad="50800" dist="76200" dir="2400000" algn="br">
              <a:srgbClr val="000000">
                <a:alpha val="2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7600" y="5221712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66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211C1F-D1C9-4EEC-869F-E62C8EAD0A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ight Triangle 5"/>
          <p:cNvSpPr/>
          <p:nvPr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1412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C0857C-0C1A-4659-8A8C-DD1148174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329460"/>
      </p:ext>
    </p:extLst>
  </p:cSld>
  <p:clrMapOvr>
    <a:masterClrMapping/>
  </p:clrMapOvr>
  <p:transition spd="med"/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11" name="Right Triangle 10"/>
          <p:cNvSpPr/>
          <p:nvPr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 descr="Lock2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170738"/>
      </p:ext>
    </p:extLst>
  </p:cSld>
  <p:clrMapOvr>
    <a:masterClrMapping/>
  </p:clrMapOvr>
  <p:transition spd="med"/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53029" y="6676421"/>
            <a:ext cx="2165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259553"/>
      </p:ext>
    </p:extLst>
  </p:cSld>
  <p:clrMapOvr>
    <a:masterClrMapping/>
  </p:clrMapOvr>
  <p:transition spd="med"/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C0857C-0C1A-4659-8A8C-DD1148174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579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C0857C-0C1A-4659-8A8C-DD1148174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ght Triangle 11"/>
          <p:cNvSpPr/>
          <p:nvPr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1" y="6328833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52134"/>
      </p:ext>
    </p:extLst>
  </p:cSld>
  <p:clrMapOvr>
    <a:masterClrMapping/>
  </p:clrMapOvr>
  <p:transition spd="med"/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7194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7075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&amp; Twitter.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41" name="Picture 40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536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7194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7075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&amp; Twitter.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4" name="Picture 33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025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7194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7075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&amp; Twitter.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2" name="Picture 21" descr="Lock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6" name="Picture 35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210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Char char="»"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52E5-9427-4E69-B978-0691A1B59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7194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7075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&amp; Twitter.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3" name="Picture 22" descr="Lock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5" name="Picture 34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4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7194" y="6257067"/>
            <a:ext cx="1539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7075" y="5879581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Follow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ROKAutomation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on </a:t>
            </a:r>
            <a:r>
              <a:rPr lang="en-US" sz="900" dirty="0" err="1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Facebook</a:t>
            </a: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 &amp; Twitter.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Arial Unicode MS" pitchFamily="34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Arial Unicode MS" pitchFamily="34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2" name="Picture 21" descr="Lock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1651"/>
            <a:ext cx="1083795" cy="1523333"/>
          </a:xfrm>
          <a:prstGeom prst="rect">
            <a:avLst/>
          </a:prstGeom>
          <a:effectLst>
            <a:outerShdw blurRad="50800" dist="38100" dir="2400000" algn="br">
              <a:srgbClr val="000000">
                <a:alpha val="25000"/>
              </a:srgbClr>
            </a:outerShdw>
          </a:effec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54992" y="4876800"/>
            <a:ext cx="46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r>
              <a:rPr lang="en-US" sz="1400" dirty="0" smtClean="0">
                <a:solidFill>
                  <a:srgbClr val="474747"/>
                </a:solidFill>
              </a:rPr>
              <a:t>— </a:t>
            </a:r>
            <a:r>
              <a:rPr lang="en-US" sz="1400" b="1" dirty="0" smtClean="0">
                <a:solidFill>
                  <a:srgbClr val="474747"/>
                </a:solidFill>
              </a:rPr>
              <a:t>Internal </a:t>
            </a:r>
            <a:r>
              <a:rPr lang="en-US" sz="1400" b="1" dirty="0">
                <a:solidFill>
                  <a:srgbClr val="474747"/>
                </a:solidFill>
              </a:rPr>
              <a:t>Use </a:t>
            </a:r>
            <a:r>
              <a:rPr lang="en-US" sz="1400" b="1" dirty="0" smtClean="0">
                <a:solidFill>
                  <a:srgbClr val="474747"/>
                </a:solidFill>
              </a:rPr>
              <a:t>Only</a:t>
            </a:r>
            <a:endParaRPr lang="en-US" sz="1400" b="1" dirty="0">
              <a:solidFill>
                <a:srgbClr val="474747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7" name="Picture 36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5" t="5794" r="11164" b="11073"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586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hf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9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851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29" name="Picture 28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57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9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0" name="Picture 29" descr="CompanyConfidential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1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1" name="Picture 30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87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1731221" y="5046002"/>
            <a:ext cx="46736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Company Confidential 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r>
              <a:rPr lang="en-US" sz="1200" b="1" dirty="0" smtClean="0">
                <a:solidFill>
                  <a:srgbClr val="474747"/>
                </a:solidFill>
              </a:rPr>
              <a:t>Unauthorized Use and Disclosure Prohibited</a:t>
            </a:r>
            <a:endParaRPr lang="en-US" sz="1200" b="1" dirty="0">
              <a:solidFill>
                <a:srgbClr val="474747"/>
              </a:solidFill>
            </a:endParaRPr>
          </a:p>
        </p:txBody>
      </p:sp>
      <p:pic>
        <p:nvPicPr>
          <p:cNvPr id="32" name="Picture 31" descr="CompanyConfidential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956" y="5113388"/>
            <a:ext cx="898336" cy="412043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- </a:t>
            </a:r>
            <a:r>
              <a:rPr lang="en-US" sz="6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5058-CO900G</a:t>
            </a:r>
            <a:r>
              <a:rPr lang="en-US" sz="6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441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28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auto">
          <a:xfrm>
            <a:off x="90310" y="6352579"/>
            <a:ext cx="747964" cy="39475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11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04" y="6494378"/>
            <a:ext cx="257869" cy="2243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115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76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1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17.xml"/><Relationship Id="rId21" Type="http://schemas.openxmlformats.org/officeDocument/2006/relationships/theme" Target="../theme/theme12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1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16.xml"/><Relationship Id="rId16" Type="http://schemas.openxmlformats.org/officeDocument/2006/relationships/slideLayout" Target="../slideLayouts/slideLayout230.xml"/><Relationship Id="rId20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24.xml"/><Relationship Id="rId19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Relationship Id="rId22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37.xml"/><Relationship Id="rId21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20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4.xml"/><Relationship Id="rId19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Relationship Id="rId2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58.xml"/><Relationship Id="rId21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20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65.xml"/><Relationship Id="rId19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Relationship Id="rId2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slideLayout" Target="../slideLayouts/slideLayout29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293.xml"/><Relationship Id="rId21" Type="http://schemas.openxmlformats.org/officeDocument/2006/relationships/theme" Target="../theme/theme16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1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3.xml"/><Relationship Id="rId21" Type="http://schemas.openxmlformats.org/officeDocument/2006/relationships/theme" Target="../theme/theme17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17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2.xml"/><Relationship Id="rId16" Type="http://schemas.openxmlformats.org/officeDocument/2006/relationships/slideLayout" Target="../slideLayouts/slideLayout326.xml"/><Relationship Id="rId20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20.xml"/><Relationship Id="rId19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Relationship Id="rId22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slideLayout" Target="../slideLayouts/slideLayout343.xml"/><Relationship Id="rId18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33.xml"/><Relationship Id="rId21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17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2.xml"/><Relationship Id="rId16" Type="http://schemas.openxmlformats.org/officeDocument/2006/relationships/slideLayout" Target="../slideLayouts/slideLayout346.xml"/><Relationship Id="rId20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34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40.xml"/><Relationship Id="rId19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slideLayout" Target="../slideLayouts/slideLayout344.xml"/><Relationship Id="rId2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18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54.xml"/><Relationship Id="rId21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17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53.xml"/><Relationship Id="rId16" Type="http://schemas.openxmlformats.org/officeDocument/2006/relationships/slideLayout" Target="../slideLayouts/slideLayout367.xml"/><Relationship Id="rId20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5" Type="http://schemas.openxmlformats.org/officeDocument/2006/relationships/slideLayout" Target="../slideLayouts/slideLayout36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61.xml"/><Relationship Id="rId19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slideLayout" Target="../slideLayouts/slideLayout365.xml"/><Relationship Id="rId2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slideLayout" Target="../slideLayouts/slideLayout385.xml"/><Relationship Id="rId18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75.xml"/><Relationship Id="rId21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1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74.xml"/><Relationship Id="rId16" Type="http://schemas.openxmlformats.org/officeDocument/2006/relationships/slideLayout" Target="../slideLayouts/slideLayout388.xml"/><Relationship Id="rId20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5" Type="http://schemas.openxmlformats.org/officeDocument/2006/relationships/slideLayout" Target="../slideLayouts/slideLayout38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82.xml"/><Relationship Id="rId19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slideLayout" Target="../slideLayouts/slideLayout386.xml"/><Relationship Id="rId2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1.xml"/><Relationship Id="rId13" Type="http://schemas.openxmlformats.org/officeDocument/2006/relationships/slideLayout" Target="../slideLayouts/slideLayout406.xml"/><Relationship Id="rId18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00.xml"/><Relationship Id="rId12" Type="http://schemas.openxmlformats.org/officeDocument/2006/relationships/slideLayout" Target="../slideLayouts/slideLayout405.xml"/><Relationship Id="rId17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395.xml"/><Relationship Id="rId16" Type="http://schemas.openxmlformats.org/officeDocument/2006/relationships/slideLayout" Target="../slideLayouts/slideLayout409.xml"/><Relationship Id="rId20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398.xml"/><Relationship Id="rId15" Type="http://schemas.openxmlformats.org/officeDocument/2006/relationships/slideLayout" Target="../slideLayouts/slideLayout40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03.xml"/><Relationship Id="rId19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402.xml"/><Relationship Id="rId14" Type="http://schemas.openxmlformats.org/officeDocument/2006/relationships/slideLayout" Target="../slideLayouts/slideLayout407.xml"/><Relationship Id="rId2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2.xml"/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3" Type="http://schemas.openxmlformats.org/officeDocument/2006/relationships/slideLayout" Target="../slideLayouts/slideLayout417.xml"/><Relationship Id="rId21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21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13" Type="http://schemas.openxmlformats.org/officeDocument/2006/relationships/slideLayout" Target="../slideLayouts/slideLayout448.xml"/><Relationship Id="rId18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38.xml"/><Relationship Id="rId21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42.xml"/><Relationship Id="rId12" Type="http://schemas.openxmlformats.org/officeDocument/2006/relationships/slideLayout" Target="../slideLayouts/slideLayout447.xml"/><Relationship Id="rId17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37.xml"/><Relationship Id="rId16" Type="http://schemas.openxmlformats.org/officeDocument/2006/relationships/slideLayout" Target="../slideLayouts/slideLayout451.xml"/><Relationship Id="rId20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0.xml"/><Relationship Id="rId15" Type="http://schemas.openxmlformats.org/officeDocument/2006/relationships/slideLayout" Target="../slideLayouts/slideLayout4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45.xml"/><Relationship Id="rId19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Relationship Id="rId14" Type="http://schemas.openxmlformats.org/officeDocument/2006/relationships/slideLayout" Target="../slideLayouts/slideLayout449.xml"/><Relationship Id="rId2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slideLayout" Target="../slideLayouts/slideLayout469.xml"/><Relationship Id="rId1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59.xml"/><Relationship Id="rId21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17" Type="http://schemas.openxmlformats.org/officeDocument/2006/relationships/slideLayout" Target="../slideLayouts/slideLayout473.xml"/><Relationship Id="rId2" Type="http://schemas.openxmlformats.org/officeDocument/2006/relationships/slideLayout" Target="../slideLayouts/slideLayout458.xml"/><Relationship Id="rId16" Type="http://schemas.openxmlformats.org/officeDocument/2006/relationships/slideLayout" Target="../slideLayouts/slideLayout472.xml"/><Relationship Id="rId20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61.xml"/><Relationship Id="rId15" Type="http://schemas.openxmlformats.org/officeDocument/2006/relationships/slideLayout" Target="../slideLayouts/slideLayout471.xml"/><Relationship Id="rId23" Type="http://schemas.openxmlformats.org/officeDocument/2006/relationships/theme" Target="../theme/theme24.xml"/><Relationship Id="rId10" Type="http://schemas.openxmlformats.org/officeDocument/2006/relationships/slideLayout" Target="../slideLayouts/slideLayout466.xml"/><Relationship Id="rId19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slideLayout" Target="../slideLayouts/slideLayout470.xml"/><Relationship Id="rId22" Type="http://schemas.openxmlformats.org/officeDocument/2006/relationships/slideLayout" Target="../slideLayouts/slideLayout47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6.xml"/><Relationship Id="rId13" Type="http://schemas.openxmlformats.org/officeDocument/2006/relationships/slideLayout" Target="../slideLayouts/slideLayout491.xml"/><Relationship Id="rId18" Type="http://schemas.openxmlformats.org/officeDocument/2006/relationships/slideLayout" Target="../slideLayouts/slideLayout496.xml"/><Relationship Id="rId3" Type="http://schemas.openxmlformats.org/officeDocument/2006/relationships/slideLayout" Target="../slideLayouts/slideLayout481.xml"/><Relationship Id="rId21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485.xml"/><Relationship Id="rId12" Type="http://schemas.openxmlformats.org/officeDocument/2006/relationships/slideLayout" Target="../slideLayouts/slideLayout490.xml"/><Relationship Id="rId17" Type="http://schemas.openxmlformats.org/officeDocument/2006/relationships/slideLayout" Target="../slideLayouts/slideLayout495.xml"/><Relationship Id="rId2" Type="http://schemas.openxmlformats.org/officeDocument/2006/relationships/slideLayout" Target="../slideLayouts/slideLayout480.xml"/><Relationship Id="rId16" Type="http://schemas.openxmlformats.org/officeDocument/2006/relationships/slideLayout" Target="../slideLayouts/slideLayout494.xml"/><Relationship Id="rId20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11" Type="http://schemas.openxmlformats.org/officeDocument/2006/relationships/slideLayout" Target="../slideLayouts/slideLayout489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483.xml"/><Relationship Id="rId15" Type="http://schemas.openxmlformats.org/officeDocument/2006/relationships/slideLayout" Target="../slideLayouts/slideLayout49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88.xml"/><Relationship Id="rId19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82.xml"/><Relationship Id="rId9" Type="http://schemas.openxmlformats.org/officeDocument/2006/relationships/slideLayout" Target="../slideLayouts/slideLayout487.xml"/><Relationship Id="rId14" Type="http://schemas.openxmlformats.org/officeDocument/2006/relationships/slideLayout" Target="../slideLayouts/slideLayout492.xml"/><Relationship Id="rId2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slideLayout" Target="../slideLayouts/slideLayout512.xml"/><Relationship Id="rId18" Type="http://schemas.openxmlformats.org/officeDocument/2006/relationships/slideLayout" Target="../slideLayouts/slideLayout517.xml"/><Relationship Id="rId3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06.xml"/><Relationship Id="rId12" Type="http://schemas.openxmlformats.org/officeDocument/2006/relationships/slideLayout" Target="../slideLayouts/slideLayout511.xml"/><Relationship Id="rId17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01.xml"/><Relationship Id="rId16" Type="http://schemas.openxmlformats.org/officeDocument/2006/relationships/slideLayout" Target="../slideLayouts/slideLayout515.xml"/><Relationship Id="rId20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04.xml"/><Relationship Id="rId15" Type="http://schemas.openxmlformats.org/officeDocument/2006/relationships/slideLayout" Target="../slideLayouts/slideLayout514.xml"/><Relationship Id="rId23" Type="http://schemas.openxmlformats.org/officeDocument/2006/relationships/theme" Target="../theme/theme26.xml"/><Relationship Id="rId10" Type="http://schemas.openxmlformats.org/officeDocument/2006/relationships/slideLayout" Target="../slideLayouts/slideLayout509.xml"/><Relationship Id="rId19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Relationship Id="rId14" Type="http://schemas.openxmlformats.org/officeDocument/2006/relationships/slideLayout" Target="../slideLayouts/slideLayout513.xml"/><Relationship Id="rId22" Type="http://schemas.openxmlformats.org/officeDocument/2006/relationships/slideLayout" Target="../slideLayouts/slideLayout52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slideLayout" Target="../slideLayouts/slideLayout534.xml"/><Relationship Id="rId18" Type="http://schemas.openxmlformats.org/officeDocument/2006/relationships/slideLayout" Target="../slideLayouts/slideLayout539.xml"/><Relationship Id="rId3" Type="http://schemas.openxmlformats.org/officeDocument/2006/relationships/slideLayout" Target="../slideLayouts/slideLayout524.xml"/><Relationship Id="rId21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1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23.xml"/><Relationship Id="rId16" Type="http://schemas.openxmlformats.org/officeDocument/2006/relationships/slideLayout" Target="../slideLayouts/slideLayout537.xml"/><Relationship Id="rId20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26.xml"/><Relationship Id="rId15" Type="http://schemas.openxmlformats.org/officeDocument/2006/relationships/slideLayout" Target="../slideLayouts/slideLayout536.xml"/><Relationship Id="rId23" Type="http://schemas.openxmlformats.org/officeDocument/2006/relationships/theme" Target="../theme/theme27.xml"/><Relationship Id="rId10" Type="http://schemas.openxmlformats.org/officeDocument/2006/relationships/slideLayout" Target="../slideLayouts/slideLayout531.xml"/><Relationship Id="rId19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Relationship Id="rId14" Type="http://schemas.openxmlformats.org/officeDocument/2006/relationships/slideLayout" Target="../slideLayouts/slideLayout535.xml"/><Relationship Id="rId22" Type="http://schemas.openxmlformats.org/officeDocument/2006/relationships/slideLayout" Target="../slideLayouts/slideLayout54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slideLayout" Target="../slideLayouts/slideLayout556.xml"/><Relationship Id="rId18" Type="http://schemas.openxmlformats.org/officeDocument/2006/relationships/slideLayout" Target="../slideLayouts/slideLayout561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546.xml"/><Relationship Id="rId21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50.xml"/><Relationship Id="rId12" Type="http://schemas.openxmlformats.org/officeDocument/2006/relationships/slideLayout" Target="../slideLayouts/slideLayout555.xml"/><Relationship Id="rId17" Type="http://schemas.openxmlformats.org/officeDocument/2006/relationships/slideLayout" Target="../slideLayouts/slideLayout560.xml"/><Relationship Id="rId25" Type="http://schemas.openxmlformats.org/officeDocument/2006/relationships/theme" Target="../theme/theme28.xml"/><Relationship Id="rId2" Type="http://schemas.openxmlformats.org/officeDocument/2006/relationships/slideLayout" Target="../slideLayouts/slideLayout545.xml"/><Relationship Id="rId16" Type="http://schemas.openxmlformats.org/officeDocument/2006/relationships/slideLayout" Target="../slideLayouts/slideLayout559.xml"/><Relationship Id="rId20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24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48.xml"/><Relationship Id="rId15" Type="http://schemas.openxmlformats.org/officeDocument/2006/relationships/slideLayout" Target="../slideLayouts/slideLayout558.xml"/><Relationship Id="rId23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53.xml"/><Relationship Id="rId19" Type="http://schemas.openxmlformats.org/officeDocument/2006/relationships/slideLayout" Target="../slideLayouts/slideLayout562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4" Type="http://schemas.openxmlformats.org/officeDocument/2006/relationships/slideLayout" Target="../slideLayouts/slideLayout557.xml"/><Relationship Id="rId22" Type="http://schemas.openxmlformats.org/officeDocument/2006/relationships/slideLayout" Target="../slideLayouts/slideLayout565.xml"/><Relationship Id="rId27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5.xml"/><Relationship Id="rId13" Type="http://schemas.openxmlformats.org/officeDocument/2006/relationships/slideLayout" Target="../slideLayouts/slideLayout580.xml"/><Relationship Id="rId18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88.xml"/><Relationship Id="rId7" Type="http://schemas.openxmlformats.org/officeDocument/2006/relationships/slideLayout" Target="../slideLayouts/slideLayout574.xml"/><Relationship Id="rId12" Type="http://schemas.openxmlformats.org/officeDocument/2006/relationships/slideLayout" Target="../slideLayouts/slideLayout579.xml"/><Relationship Id="rId17" Type="http://schemas.openxmlformats.org/officeDocument/2006/relationships/slideLayout" Target="../slideLayouts/slideLayout58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69.xml"/><Relationship Id="rId16" Type="http://schemas.openxmlformats.org/officeDocument/2006/relationships/slideLayout" Target="../slideLayouts/slideLayout583.xml"/><Relationship Id="rId20" Type="http://schemas.openxmlformats.org/officeDocument/2006/relationships/slideLayout" Target="../slideLayouts/slideLayout587.xml"/><Relationship Id="rId1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73.xml"/><Relationship Id="rId11" Type="http://schemas.openxmlformats.org/officeDocument/2006/relationships/slideLayout" Target="../slideLayouts/slideLayout578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572.xml"/><Relationship Id="rId15" Type="http://schemas.openxmlformats.org/officeDocument/2006/relationships/slideLayout" Target="../slideLayouts/slideLayout582.xml"/><Relationship Id="rId23" Type="http://schemas.openxmlformats.org/officeDocument/2006/relationships/theme" Target="../theme/theme29.xml"/><Relationship Id="rId10" Type="http://schemas.openxmlformats.org/officeDocument/2006/relationships/slideLayout" Target="../slideLayouts/slideLayout577.xml"/><Relationship Id="rId19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71.xml"/><Relationship Id="rId9" Type="http://schemas.openxmlformats.org/officeDocument/2006/relationships/slideLayout" Target="../slideLayouts/slideLayout576.xml"/><Relationship Id="rId14" Type="http://schemas.openxmlformats.org/officeDocument/2006/relationships/slideLayout" Target="../slideLayouts/slideLayout581.xml"/><Relationship Id="rId22" Type="http://schemas.openxmlformats.org/officeDocument/2006/relationships/slideLayout" Target="../slideLayouts/slideLayout5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7.xml"/><Relationship Id="rId13" Type="http://schemas.openxmlformats.org/officeDocument/2006/relationships/slideLayout" Target="../slideLayouts/slideLayout602.xml"/><Relationship Id="rId18" Type="http://schemas.openxmlformats.org/officeDocument/2006/relationships/slideLayout" Target="../slideLayouts/slideLayout607.xml"/><Relationship Id="rId3" Type="http://schemas.openxmlformats.org/officeDocument/2006/relationships/slideLayout" Target="../slideLayouts/slideLayout592.xml"/><Relationship Id="rId21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596.xml"/><Relationship Id="rId12" Type="http://schemas.openxmlformats.org/officeDocument/2006/relationships/slideLayout" Target="../slideLayouts/slideLayout601.xml"/><Relationship Id="rId17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591.xml"/><Relationship Id="rId16" Type="http://schemas.openxmlformats.org/officeDocument/2006/relationships/slideLayout" Target="../slideLayouts/slideLayout605.xml"/><Relationship Id="rId20" Type="http://schemas.openxmlformats.org/officeDocument/2006/relationships/slideLayout" Target="../slideLayouts/slideLayout609.xml"/><Relationship Id="rId1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5.xml"/><Relationship Id="rId11" Type="http://schemas.openxmlformats.org/officeDocument/2006/relationships/slideLayout" Target="../slideLayouts/slideLayout60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94.xml"/><Relationship Id="rId15" Type="http://schemas.openxmlformats.org/officeDocument/2006/relationships/slideLayout" Target="../slideLayouts/slideLayout604.xml"/><Relationship Id="rId23" Type="http://schemas.openxmlformats.org/officeDocument/2006/relationships/theme" Target="../theme/theme30.xml"/><Relationship Id="rId10" Type="http://schemas.openxmlformats.org/officeDocument/2006/relationships/slideLayout" Target="../slideLayouts/slideLayout599.xml"/><Relationship Id="rId19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593.xml"/><Relationship Id="rId9" Type="http://schemas.openxmlformats.org/officeDocument/2006/relationships/slideLayout" Target="../slideLayouts/slideLayout598.xml"/><Relationship Id="rId14" Type="http://schemas.openxmlformats.org/officeDocument/2006/relationships/slideLayout" Target="../slideLayouts/slideLayout603.xml"/><Relationship Id="rId22" Type="http://schemas.openxmlformats.org/officeDocument/2006/relationships/slideLayout" Target="../slideLayouts/slideLayout61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13" Type="http://schemas.openxmlformats.org/officeDocument/2006/relationships/slideLayout" Target="../slideLayouts/slideLayout624.xml"/><Relationship Id="rId18" Type="http://schemas.openxmlformats.org/officeDocument/2006/relationships/slideLayout" Target="../slideLayouts/slideLayout629.xml"/><Relationship Id="rId3" Type="http://schemas.openxmlformats.org/officeDocument/2006/relationships/slideLayout" Target="../slideLayouts/slideLayout614.xml"/><Relationship Id="rId21" Type="http://schemas.openxmlformats.org/officeDocument/2006/relationships/slideLayout" Target="../slideLayouts/slideLayout632.xml"/><Relationship Id="rId7" Type="http://schemas.openxmlformats.org/officeDocument/2006/relationships/slideLayout" Target="../slideLayouts/slideLayout618.xml"/><Relationship Id="rId12" Type="http://schemas.openxmlformats.org/officeDocument/2006/relationships/slideLayout" Target="../slideLayouts/slideLayout623.xml"/><Relationship Id="rId17" Type="http://schemas.openxmlformats.org/officeDocument/2006/relationships/slideLayout" Target="../slideLayouts/slideLayout628.xml"/><Relationship Id="rId2" Type="http://schemas.openxmlformats.org/officeDocument/2006/relationships/slideLayout" Target="../slideLayouts/slideLayout613.xml"/><Relationship Id="rId16" Type="http://schemas.openxmlformats.org/officeDocument/2006/relationships/slideLayout" Target="../slideLayouts/slideLayout627.xml"/><Relationship Id="rId20" Type="http://schemas.openxmlformats.org/officeDocument/2006/relationships/slideLayout" Target="../slideLayouts/slideLayout631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616.xml"/><Relationship Id="rId15" Type="http://schemas.openxmlformats.org/officeDocument/2006/relationships/slideLayout" Target="../slideLayouts/slideLayout626.xml"/><Relationship Id="rId23" Type="http://schemas.openxmlformats.org/officeDocument/2006/relationships/theme" Target="../theme/theme31.xml"/><Relationship Id="rId10" Type="http://schemas.openxmlformats.org/officeDocument/2006/relationships/slideLayout" Target="../slideLayouts/slideLayout621.xml"/><Relationship Id="rId19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Relationship Id="rId14" Type="http://schemas.openxmlformats.org/officeDocument/2006/relationships/slideLayout" Target="../slideLayouts/slideLayout625.xml"/><Relationship Id="rId22" Type="http://schemas.openxmlformats.org/officeDocument/2006/relationships/slideLayout" Target="../slideLayouts/slideLayout63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1.xml"/><Relationship Id="rId13" Type="http://schemas.openxmlformats.org/officeDocument/2006/relationships/slideLayout" Target="../slideLayouts/slideLayout646.xml"/><Relationship Id="rId18" Type="http://schemas.openxmlformats.org/officeDocument/2006/relationships/slideLayout" Target="../slideLayouts/slideLayout651.xml"/><Relationship Id="rId3" Type="http://schemas.openxmlformats.org/officeDocument/2006/relationships/slideLayout" Target="../slideLayouts/slideLayout636.xml"/><Relationship Id="rId21" Type="http://schemas.openxmlformats.org/officeDocument/2006/relationships/slideLayout" Target="../slideLayouts/slideLayout654.xml"/><Relationship Id="rId7" Type="http://schemas.openxmlformats.org/officeDocument/2006/relationships/slideLayout" Target="../slideLayouts/slideLayout640.xml"/><Relationship Id="rId12" Type="http://schemas.openxmlformats.org/officeDocument/2006/relationships/slideLayout" Target="../slideLayouts/slideLayout645.xml"/><Relationship Id="rId17" Type="http://schemas.openxmlformats.org/officeDocument/2006/relationships/slideLayout" Target="../slideLayouts/slideLayout65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635.xml"/><Relationship Id="rId16" Type="http://schemas.openxmlformats.org/officeDocument/2006/relationships/slideLayout" Target="../slideLayouts/slideLayout649.xml"/><Relationship Id="rId20" Type="http://schemas.openxmlformats.org/officeDocument/2006/relationships/slideLayout" Target="../slideLayouts/slideLayout653.xml"/><Relationship Id="rId1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9.xml"/><Relationship Id="rId11" Type="http://schemas.openxmlformats.org/officeDocument/2006/relationships/slideLayout" Target="../slideLayouts/slideLayout644.xml"/><Relationship Id="rId24" Type="http://schemas.openxmlformats.org/officeDocument/2006/relationships/theme" Target="../theme/theme32.xml"/><Relationship Id="rId5" Type="http://schemas.openxmlformats.org/officeDocument/2006/relationships/slideLayout" Target="../slideLayouts/slideLayout638.xml"/><Relationship Id="rId15" Type="http://schemas.openxmlformats.org/officeDocument/2006/relationships/slideLayout" Target="../slideLayouts/slideLayout648.xml"/><Relationship Id="rId23" Type="http://schemas.openxmlformats.org/officeDocument/2006/relationships/slideLayout" Target="../slideLayouts/slideLayout656.xml"/><Relationship Id="rId10" Type="http://schemas.openxmlformats.org/officeDocument/2006/relationships/slideLayout" Target="../slideLayouts/slideLayout643.xml"/><Relationship Id="rId19" Type="http://schemas.openxmlformats.org/officeDocument/2006/relationships/slideLayout" Target="../slideLayouts/slideLayout652.xml"/><Relationship Id="rId4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42.xml"/><Relationship Id="rId14" Type="http://schemas.openxmlformats.org/officeDocument/2006/relationships/slideLayout" Target="../slideLayouts/slideLayout647.xml"/><Relationship Id="rId22" Type="http://schemas.openxmlformats.org/officeDocument/2006/relationships/slideLayout" Target="../slideLayouts/slideLayout65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4.xml"/><Relationship Id="rId13" Type="http://schemas.openxmlformats.org/officeDocument/2006/relationships/slideLayout" Target="../slideLayouts/slideLayout669.xml"/><Relationship Id="rId18" Type="http://schemas.openxmlformats.org/officeDocument/2006/relationships/slideLayout" Target="../slideLayouts/slideLayout674.xml"/><Relationship Id="rId3" Type="http://schemas.openxmlformats.org/officeDocument/2006/relationships/slideLayout" Target="../slideLayouts/slideLayout659.xml"/><Relationship Id="rId21" Type="http://schemas.openxmlformats.org/officeDocument/2006/relationships/slideLayout" Target="../slideLayouts/slideLayout677.xml"/><Relationship Id="rId7" Type="http://schemas.openxmlformats.org/officeDocument/2006/relationships/slideLayout" Target="../slideLayouts/slideLayout663.xml"/><Relationship Id="rId12" Type="http://schemas.openxmlformats.org/officeDocument/2006/relationships/slideLayout" Target="../slideLayouts/slideLayout668.xml"/><Relationship Id="rId17" Type="http://schemas.openxmlformats.org/officeDocument/2006/relationships/slideLayout" Target="../slideLayouts/slideLayout673.xml"/><Relationship Id="rId2" Type="http://schemas.openxmlformats.org/officeDocument/2006/relationships/slideLayout" Target="../slideLayouts/slideLayout658.xml"/><Relationship Id="rId16" Type="http://schemas.openxmlformats.org/officeDocument/2006/relationships/slideLayout" Target="../slideLayouts/slideLayout672.xml"/><Relationship Id="rId20" Type="http://schemas.openxmlformats.org/officeDocument/2006/relationships/slideLayout" Target="../slideLayouts/slideLayout676.xml"/><Relationship Id="rId1" Type="http://schemas.openxmlformats.org/officeDocument/2006/relationships/slideLayout" Target="../slideLayouts/slideLayout657.xml"/><Relationship Id="rId6" Type="http://schemas.openxmlformats.org/officeDocument/2006/relationships/slideLayout" Target="../slideLayouts/slideLayout662.xml"/><Relationship Id="rId11" Type="http://schemas.openxmlformats.org/officeDocument/2006/relationships/slideLayout" Target="../slideLayouts/slideLayout66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661.xml"/><Relationship Id="rId15" Type="http://schemas.openxmlformats.org/officeDocument/2006/relationships/slideLayout" Target="../slideLayouts/slideLayout671.xml"/><Relationship Id="rId23" Type="http://schemas.openxmlformats.org/officeDocument/2006/relationships/theme" Target="../theme/theme33.xml"/><Relationship Id="rId10" Type="http://schemas.openxmlformats.org/officeDocument/2006/relationships/slideLayout" Target="../slideLayouts/slideLayout666.xml"/><Relationship Id="rId19" Type="http://schemas.openxmlformats.org/officeDocument/2006/relationships/slideLayout" Target="../slideLayouts/slideLayout675.xml"/><Relationship Id="rId4" Type="http://schemas.openxmlformats.org/officeDocument/2006/relationships/slideLayout" Target="../slideLayouts/slideLayout660.xml"/><Relationship Id="rId9" Type="http://schemas.openxmlformats.org/officeDocument/2006/relationships/slideLayout" Target="../slideLayouts/slideLayout665.xml"/><Relationship Id="rId14" Type="http://schemas.openxmlformats.org/officeDocument/2006/relationships/slideLayout" Target="../slideLayouts/slideLayout670.xml"/><Relationship Id="rId22" Type="http://schemas.openxmlformats.org/officeDocument/2006/relationships/slideLayout" Target="../slideLayouts/slideLayout678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6.xml"/><Relationship Id="rId13" Type="http://schemas.openxmlformats.org/officeDocument/2006/relationships/slideLayout" Target="../slideLayouts/slideLayout691.xml"/><Relationship Id="rId18" Type="http://schemas.openxmlformats.org/officeDocument/2006/relationships/slideLayout" Target="../slideLayouts/slideLayout696.xml"/><Relationship Id="rId3" Type="http://schemas.openxmlformats.org/officeDocument/2006/relationships/slideLayout" Target="../slideLayouts/slideLayout681.xml"/><Relationship Id="rId21" Type="http://schemas.openxmlformats.org/officeDocument/2006/relationships/slideLayout" Target="../slideLayouts/slideLayout699.xml"/><Relationship Id="rId7" Type="http://schemas.openxmlformats.org/officeDocument/2006/relationships/slideLayout" Target="../slideLayouts/slideLayout685.xml"/><Relationship Id="rId12" Type="http://schemas.openxmlformats.org/officeDocument/2006/relationships/slideLayout" Target="../slideLayouts/slideLayout690.xml"/><Relationship Id="rId17" Type="http://schemas.openxmlformats.org/officeDocument/2006/relationships/slideLayout" Target="../slideLayouts/slideLayout69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680.xml"/><Relationship Id="rId16" Type="http://schemas.openxmlformats.org/officeDocument/2006/relationships/slideLayout" Target="../slideLayouts/slideLayout694.xml"/><Relationship Id="rId20" Type="http://schemas.openxmlformats.org/officeDocument/2006/relationships/slideLayout" Target="../slideLayouts/slideLayout698.xml"/><Relationship Id="rId1" Type="http://schemas.openxmlformats.org/officeDocument/2006/relationships/slideLayout" Target="../slideLayouts/slideLayout679.xml"/><Relationship Id="rId6" Type="http://schemas.openxmlformats.org/officeDocument/2006/relationships/slideLayout" Target="../slideLayouts/slideLayout684.xml"/><Relationship Id="rId11" Type="http://schemas.openxmlformats.org/officeDocument/2006/relationships/slideLayout" Target="../slideLayouts/slideLayout689.xml"/><Relationship Id="rId24" Type="http://schemas.openxmlformats.org/officeDocument/2006/relationships/theme" Target="../theme/theme34.xml"/><Relationship Id="rId5" Type="http://schemas.openxmlformats.org/officeDocument/2006/relationships/slideLayout" Target="../slideLayouts/slideLayout683.xml"/><Relationship Id="rId15" Type="http://schemas.openxmlformats.org/officeDocument/2006/relationships/slideLayout" Target="../slideLayouts/slideLayout693.xml"/><Relationship Id="rId23" Type="http://schemas.openxmlformats.org/officeDocument/2006/relationships/slideLayout" Target="../slideLayouts/slideLayout701.xml"/><Relationship Id="rId10" Type="http://schemas.openxmlformats.org/officeDocument/2006/relationships/slideLayout" Target="../slideLayouts/slideLayout688.xml"/><Relationship Id="rId19" Type="http://schemas.openxmlformats.org/officeDocument/2006/relationships/slideLayout" Target="../slideLayouts/slideLayout697.xml"/><Relationship Id="rId4" Type="http://schemas.openxmlformats.org/officeDocument/2006/relationships/slideLayout" Target="../slideLayouts/slideLayout682.xml"/><Relationship Id="rId9" Type="http://schemas.openxmlformats.org/officeDocument/2006/relationships/slideLayout" Target="../slideLayouts/slideLayout687.xml"/><Relationship Id="rId14" Type="http://schemas.openxmlformats.org/officeDocument/2006/relationships/slideLayout" Target="../slideLayouts/slideLayout692.xml"/><Relationship Id="rId22" Type="http://schemas.openxmlformats.org/officeDocument/2006/relationships/slideLayout" Target="../slideLayouts/slideLayout70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9.xml"/><Relationship Id="rId13" Type="http://schemas.openxmlformats.org/officeDocument/2006/relationships/slideLayout" Target="../slideLayouts/slideLayout714.xml"/><Relationship Id="rId18" Type="http://schemas.openxmlformats.org/officeDocument/2006/relationships/slideLayout" Target="../slideLayouts/slideLayout719.xml"/><Relationship Id="rId3" Type="http://schemas.openxmlformats.org/officeDocument/2006/relationships/slideLayout" Target="../slideLayouts/slideLayout704.xml"/><Relationship Id="rId21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08.xml"/><Relationship Id="rId12" Type="http://schemas.openxmlformats.org/officeDocument/2006/relationships/slideLayout" Target="../slideLayouts/slideLayout713.xml"/><Relationship Id="rId17" Type="http://schemas.openxmlformats.org/officeDocument/2006/relationships/slideLayout" Target="../slideLayouts/slideLayout718.xml"/><Relationship Id="rId2" Type="http://schemas.openxmlformats.org/officeDocument/2006/relationships/slideLayout" Target="../slideLayouts/slideLayout703.xml"/><Relationship Id="rId16" Type="http://schemas.openxmlformats.org/officeDocument/2006/relationships/slideLayout" Target="../slideLayouts/slideLayout717.xml"/><Relationship Id="rId20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702.xml"/><Relationship Id="rId6" Type="http://schemas.openxmlformats.org/officeDocument/2006/relationships/slideLayout" Target="../slideLayouts/slideLayout707.xml"/><Relationship Id="rId11" Type="http://schemas.openxmlformats.org/officeDocument/2006/relationships/slideLayout" Target="../slideLayouts/slideLayout71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06.xml"/><Relationship Id="rId15" Type="http://schemas.openxmlformats.org/officeDocument/2006/relationships/slideLayout" Target="../slideLayouts/slideLayout716.xml"/><Relationship Id="rId23" Type="http://schemas.openxmlformats.org/officeDocument/2006/relationships/theme" Target="../theme/theme35.xml"/><Relationship Id="rId10" Type="http://schemas.openxmlformats.org/officeDocument/2006/relationships/slideLayout" Target="../slideLayouts/slideLayout711.xml"/><Relationship Id="rId19" Type="http://schemas.openxmlformats.org/officeDocument/2006/relationships/slideLayout" Target="../slideLayouts/slideLayout720.xml"/><Relationship Id="rId4" Type="http://schemas.openxmlformats.org/officeDocument/2006/relationships/slideLayout" Target="../slideLayouts/slideLayout705.xml"/><Relationship Id="rId9" Type="http://schemas.openxmlformats.org/officeDocument/2006/relationships/slideLayout" Target="../slideLayouts/slideLayout710.xml"/><Relationship Id="rId14" Type="http://schemas.openxmlformats.org/officeDocument/2006/relationships/slideLayout" Target="../slideLayouts/slideLayout715.xml"/><Relationship Id="rId22" Type="http://schemas.openxmlformats.org/officeDocument/2006/relationships/slideLayout" Target="../slideLayouts/slideLayout7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fld id="{514552E5-9427-4E69-B978-0691A1B59143}" type="slidenum">
              <a:rPr lang="en-US" smtClean="0"/>
              <a:t>‹#›</a:t>
            </a:fld>
            <a:endParaRPr lang="en-US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2012</a:t>
            </a:r>
            <a:r>
              <a:rPr lang="en-US" sz="800" kern="0" spc="20" baseline="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800" kern="0" spc="2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Rockwell </a:t>
            </a:r>
            <a:r>
              <a:rPr lang="en-US" sz="800" kern="0" spc="20" dirty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168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Triangle 9"/>
          <p:cNvSpPr/>
          <p:nvPr/>
        </p:nvSpPr>
        <p:spPr bwMode="auto">
          <a:xfrm>
            <a:off x="90307" y="6096000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 kern="0" spc="2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676421"/>
            <a:ext cx="2165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800" b="1" kern="0" cap="all" spc="20" dirty="0" smtClean="0">
                <a:solidFill>
                  <a:schemeClr val="bg1"/>
                </a:solidFill>
              </a:rPr>
              <a:t>Company</a:t>
            </a:r>
            <a:r>
              <a:rPr lang="en-US" sz="800" b="1" kern="0" cap="all" spc="20" baseline="0" dirty="0" smtClean="0">
                <a:solidFill>
                  <a:schemeClr val="bg1"/>
                </a:solidFill>
              </a:rPr>
              <a:t> Confidential </a:t>
            </a:r>
            <a:r>
              <a:rPr lang="en-US" sz="800" b="1" kern="0" spc="20" baseline="0" dirty="0" smtClean="0">
                <a:solidFill>
                  <a:schemeClr val="bg1"/>
                </a:solidFill>
              </a:rPr>
              <a:t>- </a:t>
            </a:r>
            <a:r>
              <a:rPr lang="en-US" sz="800" b="1" kern="0" spc="20" dirty="0" smtClean="0">
                <a:solidFill>
                  <a:schemeClr val="bg1"/>
                </a:solidFill>
              </a:rPr>
              <a:t> </a:t>
            </a:r>
            <a:r>
              <a:rPr lang="en-US" sz="800" b="1" kern="0" spc="20" dirty="0">
                <a:solidFill>
                  <a:schemeClr val="bg1"/>
                </a:solidFill>
              </a:rPr>
              <a:t>Internal Use </a:t>
            </a:r>
            <a:r>
              <a:rPr lang="en-US" sz="800" b="1" kern="0" spc="20" dirty="0" smtClean="0">
                <a:solidFill>
                  <a:schemeClr val="bg1"/>
                </a:solidFill>
              </a:rPr>
              <a:t>Only</a:t>
            </a:r>
            <a:endParaRPr lang="en-US" sz="800" b="1" kern="0" spc="20" dirty="0">
              <a:solidFill>
                <a:schemeClr val="bg1"/>
              </a:solidFill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171" y="6324600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4162" r:id="rId19"/>
    <p:sldLayoutId id="2147484163" r:id="rId20"/>
  </p:sldLayoutIdLst>
  <p:transition spd="med">
    <p:fade/>
  </p:transition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ts val="3000"/>
        </a:lnSpc>
        <a:spcBef>
          <a:spcPts val="2400"/>
        </a:spcBef>
        <a:spcAft>
          <a:spcPts val="0"/>
        </a:spcAft>
        <a:buClr>
          <a:srgbClr val="BB2332"/>
        </a:buClr>
        <a:buFont typeface="Wingdings" charset="2"/>
        <a:buChar char="§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400">
          <a:solidFill>
            <a:schemeClr val="bg1">
              <a:lumMod val="50000"/>
            </a:schemeClr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bg1">
              <a:lumMod val="50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11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193226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 CONFIDENTIAL 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48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02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 © 2014 Rockwell Automation, Inc. All Rights Reserved.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78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168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Triangle 9"/>
          <p:cNvSpPr/>
          <p:nvPr/>
        </p:nvSpPr>
        <p:spPr bwMode="auto">
          <a:xfrm>
            <a:off x="90307" y="6096000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0171" y="6324600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50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transition spd="med">
    <p:fade/>
  </p:transition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ts val="3000"/>
        </a:lnSpc>
        <a:spcBef>
          <a:spcPts val="2400"/>
        </a:spcBef>
        <a:spcAft>
          <a:spcPts val="0"/>
        </a:spcAft>
        <a:buClr>
          <a:srgbClr val="BB2332"/>
        </a:buClr>
        <a:buFont typeface="Wingdings" charset="2"/>
        <a:buChar char="§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400">
          <a:solidFill>
            <a:schemeClr val="bg1">
              <a:lumMod val="50000"/>
            </a:schemeClr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bg1">
              <a:lumMod val="50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193226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 CONFIDENTIAL 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12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  <p:sldLayoutId id="2147483982" r:id="rId19"/>
    <p:sldLayoutId id="2147483983" r:id="rId20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193226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 CONFIDENTIAL 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08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  <p:sldLayoutId id="2147484003" r:id="rId19"/>
    <p:sldLayoutId id="2147484004" r:id="rId20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2015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193226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INTERNAL —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 CONFIDENTIAL 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8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  <p:sldLayoutId id="2147484025" r:id="rId19"/>
    <p:sldLayoutId id="2147484026" r:id="rId20"/>
    <p:sldLayoutId id="2147484027" r:id="rId2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229361"/>
            <a:ext cx="11984736" cy="5486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49723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defTabSz="457189"/>
            <a:fld id="{6B4F5AC1-B135-D146-B51F-1F1918F6DA57}" type="slidenum">
              <a:rPr lang="en-US" smtClean="0"/>
              <a:pPr defTabSz="457189"/>
              <a:t>‹#›</a:t>
            </a:fld>
            <a:endParaRPr lang="en-US" dirty="0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41257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 © 2015 Rockwell Automation, Inc. All Rights Reserved.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4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8597"/>
            <a:ext cx="19322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800" b="1" kern="0" cap="all" spc="20" dirty="0">
                <a:solidFill>
                  <a:srgbClr val="FFFFFF"/>
                </a:solidFill>
              </a:rPr>
              <a:t>Company INTERNAL —</a:t>
            </a:r>
            <a:r>
              <a:rPr lang="en-US" sz="800" b="1" kern="0" spc="20" dirty="0">
                <a:solidFill>
                  <a:srgbClr val="FFFFFF"/>
                </a:solidFill>
              </a:rPr>
              <a:t> CONFIDENTIAL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10147305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74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  <p:sldLayoutId id="2147484050" r:id="rId2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378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566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754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1" indent="-287331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43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32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348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9855201" y="54864"/>
            <a:ext cx="2235204" cy="10668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101600" y="1179576"/>
            <a:ext cx="11988800" cy="55626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16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474747"/>
                </a:solidFill>
                <a:latin typeface="+mn-lt"/>
              </a:defRPr>
            </a:lvl1pPr>
          </a:lstStyle>
          <a:p>
            <a:pPr>
              <a:defRPr/>
            </a:pPr>
            <a:fld id="{88F643DE-FFD1-CA4C-BBC2-D70230DFA5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295400"/>
            <a:ext cx="1168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14" name="Picture 10" descr="Rockwell_Automation_White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101601" y="59266"/>
            <a:ext cx="9652001" cy="1066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 type="none" w="sm" len="sm"/>
            <a:tailEnd type="none" w="sm" len="sm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endParaRPr lang="en-US" sz="18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39713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04801" y="669335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2012 </a:t>
            </a:r>
            <a:r>
              <a:rPr lang="en-US" sz="800" dirty="0">
                <a:solidFill>
                  <a:schemeClr val="bg2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3" name="Right Triangle 12"/>
          <p:cNvSpPr/>
          <p:nvPr/>
        </p:nvSpPr>
        <p:spPr bwMode="auto">
          <a:xfrm>
            <a:off x="90307" y="6096000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22587" y="6676421"/>
            <a:ext cx="2165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all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Company Confidential </a:t>
            </a:r>
            <a:r>
              <a:rPr kumimoji="0" lang="en-US" sz="8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  </a:t>
            </a:r>
            <a:r>
              <a:rPr kumimoji="0" lang="en-US" sz="8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Internal Use </a:t>
            </a:r>
            <a:r>
              <a:rPr kumimoji="0" lang="en-US" sz="8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Only</a:t>
            </a:r>
            <a:endParaRPr kumimoji="0" lang="en-US" sz="800" b="1" i="0" u="none" strike="noStrike" kern="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9" name="Picture 18" descr="Lock2-whit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0171" y="6324600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ts val="3000"/>
        </a:lnSpc>
        <a:spcBef>
          <a:spcPts val="2400"/>
        </a:spcBef>
        <a:spcAft>
          <a:spcPct val="0"/>
        </a:spcAft>
        <a:buClr>
          <a:srgbClr val="F30A36"/>
        </a:buClr>
        <a:buFont typeface="Wingdings" charset="2"/>
        <a:buChar char="§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ts val="2400"/>
        </a:lnSpc>
        <a:spcBef>
          <a:spcPts val="300"/>
        </a:spcBef>
        <a:spcAft>
          <a:spcPts val="0"/>
        </a:spcAft>
        <a:buClrTx/>
        <a:buSzPct val="80000"/>
        <a:buFont typeface="Wingdings" charset="2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027113" indent="-227013" algn="l" rtl="0" eaLnBrk="1" fontAlgn="base" hangingPunct="1">
        <a:lnSpc>
          <a:spcPts val="2400"/>
        </a:lnSpc>
        <a:spcBef>
          <a:spcPts val="300"/>
        </a:spcBef>
        <a:spcAft>
          <a:spcPts val="300"/>
        </a:spcAft>
        <a:buClrTx/>
        <a:buSzPct val="80000"/>
        <a:buFont typeface="Wingdings" charset="2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229361"/>
            <a:ext cx="11984736" cy="5486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49723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defTabSz="457189"/>
            <a:fld id="{6B4F5AC1-B135-D146-B51F-1F1918F6DA57}" type="slidenum">
              <a:rPr lang="en-US" smtClean="0"/>
              <a:pPr defTabSz="457189"/>
              <a:t>‹#›</a:t>
            </a:fld>
            <a:endParaRPr lang="en-US" dirty="0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41257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 © 2015 Rockwell Automation, Inc. All Rights Reserved.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4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8597"/>
            <a:ext cx="19322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800" b="1" kern="0" cap="all" spc="20" dirty="0">
                <a:solidFill>
                  <a:srgbClr val="FFFFFF"/>
                </a:solidFill>
              </a:rPr>
              <a:t>Company INTERNAL —</a:t>
            </a:r>
            <a:r>
              <a:rPr lang="en-US" sz="800" b="1" kern="0" spc="20" dirty="0">
                <a:solidFill>
                  <a:srgbClr val="FFFFFF"/>
                </a:solidFill>
              </a:rPr>
              <a:t> CONFIDENTIAL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10147305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84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378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566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754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1" indent="-287331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43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32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348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229361"/>
            <a:ext cx="11984736" cy="5486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49723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defTabSz="457189"/>
            <a:fld id="{6B4F5AC1-B135-D146-B51F-1F1918F6DA57}" type="slidenum">
              <a:rPr lang="en-US" smtClean="0"/>
              <a:pPr defTabSz="457189"/>
              <a:t>‹#›</a:t>
            </a:fld>
            <a:endParaRPr lang="en-US" dirty="0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41257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 © 2015 Rockwell Automation, Inc. All Rights Reserved.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4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8597"/>
            <a:ext cx="19322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800" b="1" kern="0" cap="all" spc="20" dirty="0">
                <a:solidFill>
                  <a:srgbClr val="FFFFFF"/>
                </a:solidFill>
              </a:rPr>
              <a:t>Company INTERNAL —</a:t>
            </a:r>
            <a:r>
              <a:rPr lang="en-US" sz="800" b="1" kern="0" spc="20" dirty="0">
                <a:solidFill>
                  <a:srgbClr val="FFFFFF"/>
                </a:solidFill>
              </a:rPr>
              <a:t> CONFIDENTIAL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10147305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64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378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566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754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1" indent="-287331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43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32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348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229361"/>
            <a:ext cx="11984736" cy="5486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49723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defTabSz="457189"/>
            <a:fld id="{6B4F5AC1-B135-D146-B51F-1F1918F6DA57}" type="slidenum">
              <a:rPr lang="en-US" smtClean="0"/>
              <a:pPr defTabSz="457189"/>
              <a:t>‹#›</a:t>
            </a:fld>
            <a:endParaRPr lang="en-US" dirty="0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41257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 © 2015 Rockwell Automation, Inc. All Rights Reserved.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4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8597"/>
            <a:ext cx="19322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800" b="1" kern="0" cap="all" spc="20" dirty="0">
                <a:solidFill>
                  <a:srgbClr val="FFFFFF"/>
                </a:solidFill>
              </a:rPr>
              <a:t>Company INTERNAL —</a:t>
            </a:r>
            <a:r>
              <a:rPr lang="en-US" sz="800" b="1" kern="0" spc="20" dirty="0">
                <a:solidFill>
                  <a:srgbClr val="FFFFFF"/>
                </a:solidFill>
              </a:rPr>
              <a:t> CONFIDENTIAL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10147305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2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  <p:sldLayoutId id="2147484116" r:id="rId2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378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566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754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1" indent="-287331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43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32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348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229361"/>
            <a:ext cx="11984736" cy="5486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49723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defTabSz="457189"/>
            <a:fld id="{6B4F5AC1-B135-D146-B51F-1F1918F6DA57}" type="slidenum">
              <a:rPr lang="en-US" smtClean="0"/>
              <a:pPr defTabSz="457189"/>
              <a:t>‹#›</a:t>
            </a:fld>
            <a:endParaRPr lang="en-US" dirty="0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41257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189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 © 2015 Rockwell Automation, Inc. All Rights Reserved.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4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8597"/>
            <a:ext cx="19322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800" b="1" kern="0" cap="all" spc="20" dirty="0">
                <a:solidFill>
                  <a:srgbClr val="FFFFFF"/>
                </a:solidFill>
              </a:rPr>
              <a:t>Company INTERNAL —</a:t>
            </a:r>
            <a:r>
              <a:rPr lang="en-US" sz="800" b="1" kern="0" spc="20" dirty="0">
                <a:solidFill>
                  <a:srgbClr val="FFFFFF"/>
                </a:solidFill>
              </a:rPr>
              <a:t> CONFIDENTIAL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189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10147305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13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  <p:sldLayoutId id="2147484135" r:id="rId18"/>
    <p:sldLayoutId id="2147484136" r:id="rId19"/>
    <p:sldLayoutId id="2147484137" r:id="rId20"/>
    <p:sldLayoutId id="2147484138" r:id="rId2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378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566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754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1" indent="-287331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43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32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348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229361"/>
            <a:ext cx="11984736" cy="5486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49723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fld id="{35A60EB1-7183-4AB1-B059-0819A9BBF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41257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 © 2014 Rockwell Automation, Inc. All Rights Reserved.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4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8597"/>
            <a:ext cx="13195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800" b="1" kern="0" cap="all" spc="20" dirty="0">
                <a:solidFill>
                  <a:srgbClr val="FFFFFF"/>
                </a:solidFill>
              </a:rPr>
              <a:t>Company Confidential</a:t>
            </a:r>
            <a:endParaRPr lang="en-US" sz="800" b="1" kern="0" spc="20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10147305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36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  <p:sldLayoutId id="2147484156" r:id="rId17"/>
    <p:sldLayoutId id="2147484157" r:id="rId18"/>
    <p:sldLayoutId id="2147484158" r:id="rId19"/>
    <p:sldLayoutId id="2147484159" r:id="rId20"/>
    <p:sldLayoutId id="2147484160" r:id="rId21"/>
    <p:sldLayoutId id="2147484161" r:id="rId2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378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566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754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1" indent="-287331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43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32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348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1291" y="0"/>
            <a:ext cx="12180711" cy="685800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97411" y="1218094"/>
            <a:ext cx="11988800" cy="538040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3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50000"/>
                  <a:lumOff val="5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algn="ctr" defTabSz="457200" rtl="0" eaLnBrk="0" latinLnBrk="0" hangingPunct="0">
              <a:lnSpc>
                <a:spcPct val="100000"/>
              </a:lnSpc>
              <a:defRPr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10147305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232824" y="6596244"/>
            <a:ext cx="5861641" cy="20005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700" kern="0" spc="2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700" kern="0" spc="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700" kern="0" spc="2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700" kern="0" spc="20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984" y="6607091"/>
            <a:ext cx="251297" cy="250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6" name="Picture 25" descr="Lock2-whit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8526" y="6629760"/>
            <a:ext cx="206111" cy="217643"/>
          </a:xfrm>
          <a:prstGeom prst="rect">
            <a:avLst/>
          </a:prstGeom>
          <a:effectLst/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15407" y="6685843"/>
            <a:ext cx="5806477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cap="all" spc="20" dirty="0">
                <a:solidFill>
                  <a:schemeClr val="bg1"/>
                </a:solidFill>
              </a:rPr>
              <a:t>Company </a:t>
            </a:r>
            <a:r>
              <a:rPr lang="en-US" sz="900" b="1" kern="0" cap="all" spc="20" dirty="0" smtClean="0">
                <a:solidFill>
                  <a:schemeClr val="bg1"/>
                </a:solidFill>
              </a:rPr>
              <a:t>Restricted – </a:t>
            </a:r>
            <a:r>
              <a:rPr lang="en-US" sz="900" b="1" kern="0" cap="all" spc="20" dirty="0">
                <a:solidFill>
                  <a:schemeClr val="bg1"/>
                </a:solidFill>
              </a:rPr>
              <a:t>Do Not </a:t>
            </a:r>
            <a:r>
              <a:rPr lang="en-US" sz="900" b="1" kern="0" cap="all" spc="20" dirty="0" smtClean="0">
                <a:solidFill>
                  <a:schemeClr val="bg1"/>
                </a:solidFill>
              </a:rPr>
              <a:t>route</a:t>
            </a:r>
            <a:endParaRPr lang="en-US" sz="900" b="1" kern="0" spc="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5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  <p:sldLayoutId id="2147484182" r:id="rId18"/>
    <p:sldLayoutId id="2147484183" r:id="rId19"/>
    <p:sldLayoutId id="2147484184" r:id="rId20"/>
    <p:sldLayoutId id="2147484185" r:id="rId2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97536" y="1232501"/>
            <a:ext cx="11984736" cy="536695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2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-33252" y="6644353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bg1"/>
                </a:solidFill>
              </a:rPr>
              <a:t>Public</a:t>
            </a:r>
            <a:endParaRPr lang="en-US" sz="1333" b="1" kern="0" spc="2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  <p:sldLayoutId id="2147484204" r:id="rId18"/>
    <p:sldLayoutId id="2147484205" r:id="rId19"/>
    <p:sldLayoutId id="2147484206" r:id="rId20"/>
    <p:sldLayoutId id="2147484207" r:id="rId21"/>
    <p:sldLayoutId id="2147484208" r:id="rId2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indent="-38310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BB2332"/>
        </a:buClr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73124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</a:defRPr>
      </a:lvl2pPr>
      <a:lvl3pPr marL="1682709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667">
          <a:solidFill>
            <a:schemeClr val="tx1"/>
          </a:solidFill>
          <a:latin typeface="+mn-lt"/>
          <a:ea typeface="+mn-ea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2133" cap="none">
          <a:solidFill>
            <a:schemeClr val="tx1"/>
          </a:solidFill>
          <a:latin typeface="Arial" charset="0"/>
          <a:ea typeface="+mn-ea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1867" cap="none">
          <a:solidFill>
            <a:schemeClr val="tx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1229361"/>
            <a:ext cx="11988800" cy="53700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1604" y="79587"/>
            <a:ext cx="9652001" cy="1066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 type="none" w="sm" len="sm"/>
            <a:tailEnd type="none" w="sm" len="sm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endParaRPr lang="en-US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39713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10" descr="Rockwell_Automation_White.png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33252" y="6644353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tx1"/>
                </a:solidFill>
              </a:rPr>
              <a:t>Public</a:t>
            </a:r>
            <a:endParaRPr lang="en-US" sz="1333" b="1" kern="0" spc="2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  <p:sldLayoutId id="2147484225" r:id="rId16"/>
    <p:sldLayoutId id="2147484226" r:id="rId17"/>
    <p:sldLayoutId id="2147484227" r:id="rId18"/>
    <p:sldLayoutId id="2147484228" r:id="rId19"/>
    <p:sldLayoutId id="2147484229" r:id="rId20"/>
    <p:sldLayoutId id="2147484230" r:id="rId21"/>
    <p:sldLayoutId id="2147484231" r:id="rId2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marR="0" indent="-383108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Tx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1073124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</a:defRPr>
      </a:lvl2pPr>
      <a:lvl3pPr marL="1682709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2667">
          <a:solidFill>
            <a:schemeClr val="bg1"/>
          </a:solidFill>
          <a:latin typeface="+mn-lt"/>
          <a:ea typeface="+mn-ea"/>
        </a:defRPr>
      </a:lvl3pPr>
      <a:lvl4pPr marL="2133547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2133">
          <a:solidFill>
            <a:schemeClr val="bg1"/>
          </a:solidFill>
          <a:latin typeface="Arial" charset="0"/>
          <a:ea typeface="+mn-ea"/>
        </a:defRPr>
      </a:lvl4pPr>
      <a:lvl5pPr marL="2743131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1867">
          <a:solidFill>
            <a:schemeClr val="bg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5825" y="6600709"/>
            <a:ext cx="257407" cy="257009"/>
          </a:xfrm>
          <a:prstGeom prst="rect">
            <a:avLst/>
          </a:prstGeom>
          <a:solidFill>
            <a:srgbClr val="C8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18" name="Picture 17" descr="Lock2-white.png"/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113287" y="6596023"/>
            <a:ext cx="222480" cy="250635"/>
          </a:xfrm>
          <a:prstGeom prst="rect">
            <a:avLst/>
          </a:prstGeom>
          <a:effectLst/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74935" y="6649389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bg1"/>
                </a:solidFill>
                <a:latin typeface="+mj-lt"/>
              </a:rPr>
              <a:t>Company</a:t>
            </a:r>
            <a:r>
              <a:rPr lang="en-US" sz="1200" b="1" kern="0" cap="all" spc="27" baseline="0" dirty="0" smtClean="0">
                <a:solidFill>
                  <a:schemeClr val="bg1"/>
                </a:solidFill>
                <a:latin typeface="+mj-lt"/>
              </a:rPr>
              <a:t> Confidential</a:t>
            </a:r>
            <a:endParaRPr lang="en-US" sz="1333" b="1" kern="0" spc="2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232501"/>
            <a:ext cx="11984736" cy="536695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2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  <p:sldLayoutId id="2147484250" r:id="rId18"/>
    <p:sldLayoutId id="2147484251" r:id="rId19"/>
    <p:sldLayoutId id="2147484252" r:id="rId20"/>
    <p:sldLayoutId id="2147484253" r:id="rId21"/>
    <p:sldLayoutId id="2147484277" r:id="rId22"/>
    <p:sldLayoutId id="2147484278" r:id="rId23"/>
    <p:sldLayoutId id="2147484279" r:id="rId2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indent="-38310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BB2332"/>
        </a:buClr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73124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</a:defRPr>
      </a:lvl2pPr>
      <a:lvl3pPr marL="1682709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667">
          <a:solidFill>
            <a:schemeClr val="tx1"/>
          </a:solidFill>
          <a:latin typeface="+mn-lt"/>
          <a:ea typeface="+mn-ea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2133" cap="none">
          <a:solidFill>
            <a:schemeClr val="tx1"/>
          </a:solidFill>
          <a:latin typeface="Arial" charset="0"/>
          <a:ea typeface="+mn-ea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1867" cap="none">
          <a:solidFill>
            <a:schemeClr val="tx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825" y="6600709"/>
            <a:ext cx="257407" cy="257009"/>
          </a:xfrm>
          <a:prstGeom prst="rect">
            <a:avLst/>
          </a:prstGeom>
          <a:solidFill>
            <a:srgbClr val="C8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16" name="Picture 15" descr="Lock2-white.png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113287" y="6596023"/>
            <a:ext cx="222480" cy="250635"/>
          </a:xfrm>
          <a:prstGeom prst="rect">
            <a:avLst/>
          </a:prstGeom>
          <a:effectLst/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4935" y="6649389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tx1"/>
                </a:solidFill>
                <a:latin typeface="+mj-lt"/>
              </a:rPr>
              <a:t>Company</a:t>
            </a:r>
            <a:r>
              <a:rPr lang="en-US" sz="1200" b="1" kern="0" cap="all" spc="27" baseline="0" dirty="0" smtClean="0">
                <a:solidFill>
                  <a:schemeClr val="tx1"/>
                </a:solidFill>
                <a:latin typeface="+mj-lt"/>
              </a:rPr>
              <a:t> Confidential</a:t>
            </a:r>
            <a:endParaRPr lang="en-US" sz="1333" b="1" kern="0" spc="2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101600" y="1229361"/>
            <a:ext cx="11988800" cy="53700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1604" y="79587"/>
            <a:ext cx="9652001" cy="1066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 type="none" w="sm" len="sm"/>
            <a:tailEnd type="none" w="sm" len="sm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endParaRPr lang="en-US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39713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10" descr="Rockwell_Automation_White.png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32822" y="6607032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  <p:sldLayoutId id="2147484272" r:id="rId18"/>
    <p:sldLayoutId id="2147484273" r:id="rId19"/>
    <p:sldLayoutId id="2147484274" r:id="rId20"/>
    <p:sldLayoutId id="2147484275" r:id="rId21"/>
    <p:sldLayoutId id="2147484276" r:id="rId2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marR="0" indent="-383108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Tx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1073124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</a:defRPr>
      </a:lvl2pPr>
      <a:lvl3pPr marL="1682709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2667">
          <a:solidFill>
            <a:schemeClr val="bg1"/>
          </a:solidFill>
          <a:latin typeface="+mn-lt"/>
          <a:ea typeface="+mn-ea"/>
        </a:defRPr>
      </a:lvl3pPr>
      <a:lvl4pPr marL="2133547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2133">
          <a:solidFill>
            <a:schemeClr val="bg1"/>
          </a:solidFill>
          <a:latin typeface="Arial" charset="0"/>
          <a:ea typeface="+mn-ea"/>
        </a:defRPr>
      </a:lvl4pPr>
      <a:lvl5pPr marL="2743131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1867">
          <a:solidFill>
            <a:schemeClr val="bg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2013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0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97536" y="1232501"/>
            <a:ext cx="11984736" cy="536695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2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-33252" y="6644353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bg1"/>
                </a:solidFill>
              </a:rPr>
              <a:t>Public</a:t>
            </a:r>
            <a:endParaRPr lang="en-US" sz="1333" b="1" kern="0" spc="2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9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  <p:sldLayoutId id="2147484295" r:id="rId15"/>
    <p:sldLayoutId id="2147484296" r:id="rId16"/>
    <p:sldLayoutId id="2147484297" r:id="rId17"/>
    <p:sldLayoutId id="2147484298" r:id="rId18"/>
    <p:sldLayoutId id="2147484299" r:id="rId19"/>
    <p:sldLayoutId id="2147484300" r:id="rId20"/>
    <p:sldLayoutId id="2147484301" r:id="rId21"/>
    <p:sldLayoutId id="2147484303" r:id="rId2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indent="-38310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BB2332"/>
        </a:buClr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73124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</a:defRPr>
      </a:lvl2pPr>
      <a:lvl3pPr marL="1682709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667">
          <a:solidFill>
            <a:schemeClr val="tx1"/>
          </a:solidFill>
          <a:latin typeface="+mn-lt"/>
          <a:ea typeface="+mn-ea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2133" cap="none">
          <a:solidFill>
            <a:schemeClr val="tx1"/>
          </a:solidFill>
          <a:latin typeface="Arial" charset="0"/>
          <a:ea typeface="+mn-ea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1867" cap="none">
          <a:solidFill>
            <a:schemeClr val="tx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1229361"/>
            <a:ext cx="11988800" cy="53700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1604" y="79587"/>
            <a:ext cx="9652001" cy="1066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 type="none" w="sm" len="sm"/>
            <a:tailEnd type="none" w="sm" len="sm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endParaRPr lang="en-US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39713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10" descr="Rockwell_Automation_White.png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33252" y="6644353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tx1"/>
                </a:solidFill>
              </a:rPr>
              <a:t>Public</a:t>
            </a:r>
            <a:endParaRPr lang="en-US" sz="1333" b="1" kern="0" spc="2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4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  <p:sldLayoutId id="2147484320" r:id="rId15"/>
    <p:sldLayoutId id="2147484321" r:id="rId16"/>
    <p:sldLayoutId id="2147484322" r:id="rId17"/>
    <p:sldLayoutId id="2147484323" r:id="rId18"/>
    <p:sldLayoutId id="2147484324" r:id="rId19"/>
    <p:sldLayoutId id="2147484325" r:id="rId20"/>
    <p:sldLayoutId id="2147484326" r:id="rId21"/>
    <p:sldLayoutId id="2147484327" r:id="rId2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marR="0" indent="-383108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Tx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1073124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</a:defRPr>
      </a:lvl2pPr>
      <a:lvl3pPr marL="1682709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2667">
          <a:solidFill>
            <a:schemeClr val="bg1"/>
          </a:solidFill>
          <a:latin typeface="+mn-lt"/>
          <a:ea typeface="+mn-ea"/>
        </a:defRPr>
      </a:lvl3pPr>
      <a:lvl4pPr marL="2133547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2133">
          <a:solidFill>
            <a:schemeClr val="bg1"/>
          </a:solidFill>
          <a:latin typeface="Arial" charset="0"/>
          <a:ea typeface="+mn-ea"/>
        </a:defRPr>
      </a:lvl4pPr>
      <a:lvl5pPr marL="2743131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1867">
          <a:solidFill>
            <a:schemeClr val="bg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97536" y="1232501"/>
            <a:ext cx="11984736" cy="536695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2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-33252" y="6644353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bg1"/>
                </a:solidFill>
              </a:rPr>
              <a:t>Public</a:t>
            </a:r>
            <a:endParaRPr lang="en-US" sz="1333" b="1" kern="0" spc="2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43" r:id="rId15"/>
    <p:sldLayoutId id="2147484344" r:id="rId16"/>
    <p:sldLayoutId id="2147484345" r:id="rId17"/>
    <p:sldLayoutId id="2147484346" r:id="rId18"/>
    <p:sldLayoutId id="2147484347" r:id="rId19"/>
    <p:sldLayoutId id="2147484348" r:id="rId20"/>
    <p:sldLayoutId id="2147484349" r:id="rId21"/>
    <p:sldLayoutId id="2147484378" r:id="rId22"/>
    <p:sldLayoutId id="2147484379" r:id="rId2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indent="-38310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BB2332"/>
        </a:buClr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73124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</a:defRPr>
      </a:lvl2pPr>
      <a:lvl3pPr marL="1682709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667">
          <a:solidFill>
            <a:schemeClr val="tx1"/>
          </a:solidFill>
          <a:latin typeface="+mn-lt"/>
          <a:ea typeface="+mn-ea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2133" cap="none">
          <a:solidFill>
            <a:schemeClr val="tx1"/>
          </a:solidFill>
          <a:latin typeface="Arial" charset="0"/>
          <a:ea typeface="+mn-ea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1867" cap="none">
          <a:solidFill>
            <a:schemeClr val="tx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1229361"/>
            <a:ext cx="11988800" cy="53700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1604" y="79587"/>
            <a:ext cx="9652001" cy="1066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 type="none" w="sm" len="sm"/>
            <a:tailEnd type="none" w="sm" len="sm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endParaRPr lang="en-US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39713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10" descr="Rockwell_Automation_White.png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33252" y="6644353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tx1"/>
                </a:solidFill>
              </a:rPr>
              <a:t>Public</a:t>
            </a:r>
            <a:endParaRPr lang="en-US" sz="1333" b="1" kern="0" spc="2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3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1" r:id="rId19"/>
    <p:sldLayoutId id="2147484372" r:id="rId20"/>
    <p:sldLayoutId id="2147484373" r:id="rId21"/>
    <p:sldLayoutId id="2147484374" r:id="rId2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marR="0" indent="-383108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Tx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1073124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</a:defRPr>
      </a:lvl2pPr>
      <a:lvl3pPr marL="1682709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2667">
          <a:solidFill>
            <a:schemeClr val="bg1"/>
          </a:solidFill>
          <a:latin typeface="+mn-lt"/>
          <a:ea typeface="+mn-ea"/>
        </a:defRPr>
      </a:lvl3pPr>
      <a:lvl4pPr marL="2133547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2133">
          <a:solidFill>
            <a:schemeClr val="bg1"/>
          </a:solidFill>
          <a:latin typeface="Arial" charset="0"/>
          <a:ea typeface="+mn-ea"/>
        </a:defRPr>
      </a:lvl4pPr>
      <a:lvl5pPr marL="2743131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1867">
          <a:solidFill>
            <a:schemeClr val="bg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97536" y="1232501"/>
            <a:ext cx="11984736" cy="536695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2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bg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-33252" y="6644353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bg1"/>
                </a:solidFill>
              </a:rPr>
              <a:t>Public</a:t>
            </a:r>
            <a:endParaRPr lang="en-US" sz="1333" b="1" kern="0" spc="2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6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  <p:sldLayoutId id="2147484394" r:id="rId14"/>
    <p:sldLayoutId id="2147484395" r:id="rId15"/>
    <p:sldLayoutId id="2147484396" r:id="rId16"/>
    <p:sldLayoutId id="2147484397" r:id="rId17"/>
    <p:sldLayoutId id="2147484398" r:id="rId18"/>
    <p:sldLayoutId id="2147484399" r:id="rId19"/>
    <p:sldLayoutId id="2147484400" r:id="rId20"/>
    <p:sldLayoutId id="2147484401" r:id="rId21"/>
    <p:sldLayoutId id="2147484402" r:id="rId22"/>
    <p:sldLayoutId id="2147484403" r:id="rId2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indent="-38310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BB2332"/>
        </a:buClr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73124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</a:defRPr>
      </a:lvl2pPr>
      <a:lvl3pPr marL="1682709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667">
          <a:solidFill>
            <a:schemeClr val="tx1"/>
          </a:solidFill>
          <a:latin typeface="+mn-lt"/>
          <a:ea typeface="+mn-ea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2133" cap="none">
          <a:solidFill>
            <a:schemeClr val="tx1"/>
          </a:solidFill>
          <a:latin typeface="Arial" charset="0"/>
          <a:ea typeface="+mn-ea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1867" cap="none">
          <a:solidFill>
            <a:schemeClr val="tx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01600" y="1229361"/>
            <a:ext cx="11988800" cy="53700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1604" y="79587"/>
            <a:ext cx="9652001" cy="1066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 type="none" w="sm" len="sm"/>
            <a:tailEnd type="none" w="sm" len="sm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endParaRPr lang="en-US" sz="2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39713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9851136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" name="Picture 10" descr="Rockwell_Automation_White.png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10147303" y="443655"/>
            <a:ext cx="1618359" cy="3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2822" y="6596243"/>
            <a:ext cx="5861641" cy="2358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100000"/>
              </a:lnSpc>
              <a:defRPr/>
            </a:pPr>
            <a:r>
              <a:rPr lang="en-US" sz="933" kern="0" spc="27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Copyright © 2016 Rockwell Automation, Inc. All Rights Reserved.</a:t>
            </a:r>
            <a:r>
              <a:rPr lang="en-US" sz="933" kern="0" spc="27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      </a:t>
            </a:r>
            <a:fld id="{C41E6217-FD4A-4698-ADE0-B72F602A1308}" type="slidenum">
              <a:rPr lang="en-US" sz="933" kern="0" spc="27" smtClean="0"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33" kern="0" spc="27" dirty="0">
              <a:solidFill>
                <a:schemeClr val="tx1"/>
              </a:solidFill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33252" y="6644353"/>
            <a:ext cx="580647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spc="27" dirty="0" smtClean="0">
                <a:solidFill>
                  <a:schemeClr val="tx1"/>
                </a:solidFill>
              </a:rPr>
              <a:t>Public</a:t>
            </a:r>
            <a:endParaRPr lang="en-US" sz="1333" b="1" kern="0" spc="2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3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  <p:sldLayoutId id="2147484422" r:id="rId18"/>
    <p:sldLayoutId id="2147484423" r:id="rId19"/>
    <p:sldLayoutId id="2147484424" r:id="rId20"/>
    <p:sldLayoutId id="2147484425" r:id="rId21"/>
    <p:sldLayoutId id="2147484426" r:id="rId2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91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75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8339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733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108" marR="0" indent="-383108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Tx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1073124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3200">
          <a:solidFill>
            <a:schemeClr val="bg1"/>
          </a:solidFill>
          <a:latin typeface="+mn-lt"/>
          <a:ea typeface="+mn-ea"/>
        </a:defRPr>
      </a:lvl2pPr>
      <a:lvl3pPr marL="1682709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Pct val="80000"/>
        <a:buFont typeface="Wingdings" charset="2"/>
        <a:buChar char="§"/>
        <a:tabLst/>
        <a:defRPr sz="2667">
          <a:solidFill>
            <a:schemeClr val="bg1"/>
          </a:solidFill>
          <a:latin typeface="+mn-lt"/>
          <a:ea typeface="+mn-ea"/>
        </a:defRPr>
      </a:lvl3pPr>
      <a:lvl4pPr marL="2133547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2133">
          <a:solidFill>
            <a:schemeClr val="bg1"/>
          </a:solidFill>
          <a:latin typeface="Arial" charset="0"/>
          <a:ea typeface="+mn-ea"/>
        </a:defRPr>
      </a:lvl4pPr>
      <a:lvl5pPr marL="2743131" marR="0" indent="-304792" algn="l" defTabSz="121917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75000"/>
          </a:schemeClr>
        </a:buClr>
        <a:buSzTx/>
        <a:buFont typeface="Wingdings" charset="2"/>
        <a:buChar char="§"/>
        <a:tabLst/>
        <a:defRPr sz="1867">
          <a:solidFill>
            <a:schemeClr val="bg1"/>
          </a:solidFill>
          <a:latin typeface="Arial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667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fld id="{514552E5-9427-4E69-B978-0691A1B59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2012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168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Triangle 9"/>
          <p:cNvSpPr/>
          <p:nvPr/>
        </p:nvSpPr>
        <p:spPr bwMode="auto">
          <a:xfrm>
            <a:off x="90307" y="6096000"/>
            <a:ext cx="914404" cy="643468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676421"/>
            <a:ext cx="2165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800" b="1" kern="0" cap="all" spc="20" dirty="0" smtClean="0">
                <a:solidFill>
                  <a:srgbClr val="FFFFFF"/>
                </a:solidFill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</a:rPr>
              <a:t>Only</a:t>
            </a:r>
            <a:endParaRPr lang="en-US" sz="800" b="1" kern="0" spc="20" dirty="0">
              <a:solidFill>
                <a:srgbClr val="FFFFFF"/>
              </a:solidFill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0171" y="6324600"/>
            <a:ext cx="410095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5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ransition spd="med">
    <p:fade/>
  </p:transition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ts val="3000"/>
        </a:lnSpc>
        <a:spcBef>
          <a:spcPts val="2400"/>
        </a:spcBef>
        <a:spcAft>
          <a:spcPts val="0"/>
        </a:spcAft>
        <a:buClr>
          <a:srgbClr val="BB2332"/>
        </a:buClr>
        <a:buFont typeface="Wingdings" charset="2"/>
        <a:buChar char="§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400">
          <a:solidFill>
            <a:schemeClr val="bg1">
              <a:lumMod val="50000"/>
            </a:schemeClr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bg1">
              <a:lumMod val="50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0857C-0C1A-4659-8A8C-DD11481748B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53029" y="6676421"/>
            <a:ext cx="21653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34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ransition spd="med"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-22587" y="6706796"/>
            <a:ext cx="3028413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</a:t>
            </a:r>
            <a:endParaRPr lang="en-US" sz="6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6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9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- 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Internal Use </a:t>
            </a:r>
            <a:r>
              <a:rPr lang="en-US" sz="800" b="1" kern="0" spc="20" dirty="0" smtClean="0">
                <a:solidFill>
                  <a:srgbClr val="FFFFFF"/>
                </a:solidFill>
                <a:ea typeface="ＭＳ Ｐゴシック" charset="-128"/>
              </a:rPr>
              <a:t>Only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 userDrawn="1"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 © 2014 Rockwell Automation, Inc. All Rights Reserved.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7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22587" y="6701051"/>
            <a:ext cx="2165336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>
                <a:solidFill>
                  <a:srgbClr val="FFFFFF"/>
                </a:solidFill>
                <a:ea typeface="ＭＳ Ｐゴシック" charset="-128"/>
              </a:rPr>
              <a:t>Company Confidential </a:t>
            </a:r>
            <a:r>
              <a:rPr lang="en-US" sz="800" b="1" kern="0" spc="20" dirty="0">
                <a:solidFill>
                  <a:srgbClr val="FFFFFF"/>
                </a:solidFill>
                <a:ea typeface="ＭＳ Ｐゴシック" charset="-128"/>
              </a:rPr>
              <a:t>-  Internal Use Only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164238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21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amobilesupport@ra.rockwell.com" TargetMode="External"/><Relationship Id="rId1" Type="http://schemas.openxmlformats.org/officeDocument/2006/relationships/slideLayout" Target="../slideLayouts/slideLayout68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00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0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5.jpeg"/><Relationship Id="rId18" Type="http://schemas.openxmlformats.org/officeDocument/2006/relationships/image" Target="../media/image57.wmf"/><Relationship Id="rId3" Type="http://schemas.openxmlformats.org/officeDocument/2006/relationships/notesSlide" Target="../notesSlides/notesSlide2.xml"/><Relationship Id="rId21" Type="http://schemas.microsoft.com/office/2007/relationships/hdphoto" Target="../media/hdphoto2.wdp"/><Relationship Id="rId7" Type="http://schemas.openxmlformats.org/officeDocument/2006/relationships/image" Target="../media/image51.jpeg"/><Relationship Id="rId12" Type="http://schemas.openxmlformats.org/officeDocument/2006/relationships/image" Target="../media/image54.png"/><Relationship Id="rId17" Type="http://schemas.openxmlformats.org/officeDocument/2006/relationships/image" Target="../media/image56.wmf"/><Relationship Id="rId25" Type="http://schemas.openxmlformats.org/officeDocument/2006/relationships/image" Target="../media/image58.png"/><Relationship Id="rId2" Type="http://schemas.openxmlformats.org/officeDocument/2006/relationships/slideLayout" Target="../slideLayouts/slideLayout701.xml"/><Relationship Id="rId16" Type="http://schemas.openxmlformats.org/officeDocument/2006/relationships/image" Target="../media/image42.png"/><Relationship Id="rId20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11" Type="http://schemas.openxmlformats.org/officeDocument/2006/relationships/image" Target="../media/image53.wmf"/><Relationship Id="rId24" Type="http://schemas.openxmlformats.org/officeDocument/2006/relationships/oleObject" Target="../embeddings/oleObject2.bin"/><Relationship Id="rId5" Type="http://schemas.openxmlformats.org/officeDocument/2006/relationships/image" Target="../media/image49.png"/><Relationship Id="rId15" Type="http://schemas.openxmlformats.org/officeDocument/2006/relationships/image" Target="../media/image47.png"/><Relationship Id="rId23" Type="http://schemas.openxmlformats.org/officeDocument/2006/relationships/image" Target="../media/image35.png"/><Relationship Id="rId10" Type="http://schemas.openxmlformats.org/officeDocument/2006/relationships/image" Target="../media/image52.png"/><Relationship Id="rId19" Type="http://schemas.openxmlformats.org/officeDocument/2006/relationships/image" Target="../media/image40.png"/><Relationship Id="rId4" Type="http://schemas.openxmlformats.org/officeDocument/2006/relationships/image" Target="../media/image48.wmf"/><Relationship Id="rId9" Type="http://schemas.openxmlformats.org/officeDocument/2006/relationships/image" Target="../media/image39.pn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hdphoto" Target="../media/hdphoto1.wdp"/><Relationship Id="rId7" Type="http://schemas.openxmlformats.org/officeDocument/2006/relationships/image" Target="../media/image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00.xml"/><Relationship Id="rId6" Type="http://schemas.openxmlformats.org/officeDocument/2006/relationships/image" Target="../media/image40.pn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40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2.png"/><Relationship Id="rId7" Type="http://schemas.openxmlformats.org/officeDocument/2006/relationships/image" Target="../media/image49.png"/><Relationship Id="rId12" Type="http://schemas.openxmlformats.org/officeDocument/2006/relationships/image" Target="../media/image39.png"/><Relationship Id="rId17" Type="http://schemas.openxmlformats.org/officeDocument/2006/relationships/image" Target="../media/image55.jpeg"/><Relationship Id="rId25" Type="http://schemas.openxmlformats.org/officeDocument/2006/relationships/image" Target="../media/image57.wmf"/><Relationship Id="rId2" Type="http://schemas.openxmlformats.org/officeDocument/2006/relationships/slideLayout" Target="../slideLayouts/slideLayout701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11" Type="http://schemas.openxmlformats.org/officeDocument/2006/relationships/image" Target="../media/image38.png"/><Relationship Id="rId24" Type="http://schemas.openxmlformats.org/officeDocument/2006/relationships/image" Target="../media/image69.wmf"/><Relationship Id="rId5" Type="http://schemas.openxmlformats.org/officeDocument/2006/relationships/image" Target="../media/image65.wmf"/><Relationship Id="rId15" Type="http://schemas.openxmlformats.org/officeDocument/2006/relationships/image" Target="../media/image53.wmf"/><Relationship Id="rId23" Type="http://schemas.openxmlformats.org/officeDocument/2006/relationships/image" Target="../media/image68.png"/><Relationship Id="rId10" Type="http://schemas.openxmlformats.org/officeDocument/2006/relationships/image" Target="../media/image56.wmf"/><Relationship Id="rId19" Type="http://schemas.openxmlformats.org/officeDocument/2006/relationships/image" Target="../media/image47.png"/><Relationship Id="rId4" Type="http://schemas.openxmlformats.org/officeDocument/2006/relationships/image" Target="../media/image64.wmf"/><Relationship Id="rId9" Type="http://schemas.openxmlformats.org/officeDocument/2006/relationships/image" Target="../media/image51.jpeg"/><Relationship Id="rId14" Type="http://schemas.openxmlformats.org/officeDocument/2006/relationships/image" Target="../media/image52.png"/><Relationship Id="rId22" Type="http://schemas.openxmlformats.org/officeDocument/2006/relationships/image" Target="../media/image6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FactoryTalk</a:t>
            </a:r>
            <a:r>
              <a:rPr lang="en-US" sz="2800" baseline="64000" dirty="0"/>
              <a:t> ® </a:t>
            </a:r>
            <a:r>
              <a:rPr lang="en-US" dirty="0" err="1"/>
              <a:t>TeamONE</a:t>
            </a:r>
            <a:r>
              <a:rPr lang="en-US" sz="2800" baseline="64000" dirty="0"/>
              <a:t>™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3224107"/>
            <a:ext cx="9321800" cy="502766"/>
          </a:xfrm>
        </p:spPr>
        <p:txBody>
          <a:bodyPr/>
          <a:lstStyle/>
          <a:p>
            <a:r>
              <a:rPr lang="en-US" dirty="0"/>
              <a:t>The App for team </a:t>
            </a:r>
            <a:r>
              <a:rPr lang="en-US" dirty="0" smtClean="0"/>
              <a:t>productivity - Architecture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508" y="3726873"/>
            <a:ext cx="1705916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October 4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,  2016</a:t>
            </a:r>
          </a:p>
        </p:txBody>
      </p:sp>
    </p:spTree>
    <p:extLst>
      <p:ext uri="{BB962C8B-B14F-4D97-AF65-F5344CB8AC3E}">
        <p14:creationId xmlns:p14="http://schemas.microsoft.com/office/powerpoint/2010/main" val="2355296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FactoryTalk</a:t>
            </a:r>
            <a:r>
              <a:rPr lang="en-US" sz="2800" baseline="64000" dirty="0"/>
              <a:t> ® </a:t>
            </a:r>
            <a:r>
              <a:rPr lang="en-US" dirty="0" err="1"/>
              <a:t>TeamONE</a:t>
            </a:r>
            <a:r>
              <a:rPr lang="en-US" sz="2800" baseline="64000" dirty="0"/>
              <a:t>™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 smtClean="0"/>
              <a:t>In this document there are three (3) options of network setups that will help you realize the benefits of the </a:t>
            </a:r>
            <a:r>
              <a:rPr lang="en-US" dirty="0" err="1" smtClean="0"/>
              <a:t>TeamONE</a:t>
            </a:r>
            <a:r>
              <a:rPr lang="en-US" dirty="0" smtClean="0"/>
              <a:t> app. You will be able to use different modules depending on the architecture you select.</a:t>
            </a:r>
          </a:p>
          <a:p>
            <a:pPr marL="1033463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Network </a:t>
            </a:r>
            <a:r>
              <a:rPr lang="en-US" dirty="0"/>
              <a:t>Architecture Example </a:t>
            </a:r>
            <a:r>
              <a:rPr lang="en-US" dirty="0" smtClean="0"/>
              <a:t>1 – </a:t>
            </a:r>
            <a:r>
              <a:rPr lang="en-US" dirty="0"/>
              <a:t>Collaboration </a:t>
            </a:r>
            <a:r>
              <a:rPr lang="en-US" dirty="0" smtClean="0"/>
              <a:t>Modules. You need internet access for these modules.</a:t>
            </a:r>
          </a:p>
          <a:p>
            <a:pPr marL="1033463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Network Architecture Example 2a &amp; 2b – Device Troubleshooting Modules. </a:t>
            </a:r>
            <a:r>
              <a:rPr lang="en-US" dirty="0"/>
              <a:t>You need access to the plant network for these </a:t>
            </a:r>
            <a:r>
              <a:rPr lang="en-US" dirty="0" smtClean="0"/>
              <a:t>modules.</a:t>
            </a:r>
            <a:endParaRPr lang="en-US" dirty="0"/>
          </a:p>
          <a:p>
            <a:pPr marL="1033463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Network </a:t>
            </a:r>
            <a:r>
              <a:rPr lang="en-US" dirty="0"/>
              <a:t>Architecture Example </a:t>
            </a:r>
            <a:r>
              <a:rPr lang="en-US" dirty="0" smtClean="0"/>
              <a:t>3 </a:t>
            </a:r>
            <a:r>
              <a:rPr lang="en-US" dirty="0"/>
              <a:t>– </a:t>
            </a:r>
            <a:r>
              <a:rPr lang="en-US" dirty="0" smtClean="0"/>
              <a:t>All modules through a unified </a:t>
            </a:r>
            <a:r>
              <a:rPr lang="en-US" dirty="0"/>
              <a:t>in band </a:t>
            </a:r>
            <a:r>
              <a:rPr lang="en-US" dirty="0" smtClean="0"/>
              <a:t>setup. This setup requires access to both the internet and the plant network.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you have any questions or comments just email </a:t>
            </a:r>
            <a:r>
              <a:rPr lang="en-US" dirty="0" smtClean="0">
                <a:hlinkClick r:id="rId2"/>
              </a:rPr>
              <a:t>ramobilesupport@ra.rockwell.com</a:t>
            </a:r>
            <a:r>
              <a:rPr lang="en-US" dirty="0" smtClean="0"/>
              <a:t> and we’ll help you out!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65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6980" y="63938"/>
            <a:ext cx="5999773" cy="6555521"/>
          </a:xfrm>
          <a:prstGeom prst="rect">
            <a:avLst/>
          </a:prstGeom>
          <a:solidFill>
            <a:srgbClr val="FFFFFF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4571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7" t="1632" r="82674" b="3703"/>
          <a:stretch/>
        </p:blipFill>
        <p:spPr>
          <a:xfrm>
            <a:off x="111108" y="95684"/>
            <a:ext cx="6031518" cy="649123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718715" y="947939"/>
            <a:ext cx="363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Download App on cell </a:t>
            </a:r>
            <a:br>
              <a:rPr lang="en-US" dirty="0">
                <a:solidFill>
                  <a:srgbClr val="FFFFFF"/>
                </a:solidFill>
                <a:latin typeface="Arial Narrow"/>
              </a:rPr>
            </a:br>
            <a:r>
              <a:rPr lang="en-US" dirty="0">
                <a:solidFill>
                  <a:srgbClr val="FFFFFF"/>
                </a:solidFill>
                <a:latin typeface="Arial Narrow"/>
              </a:rPr>
              <a:t>or </a:t>
            </a:r>
            <a:r>
              <a:rPr lang="en-US" dirty="0" smtClean="0">
                <a:solidFill>
                  <a:srgbClr val="FFFFFF"/>
                </a:solidFill>
                <a:latin typeface="Arial Narrow"/>
              </a:rPr>
              <a:t>Wi-Fi </a:t>
            </a:r>
            <a:r>
              <a:rPr lang="en-US" dirty="0">
                <a:solidFill>
                  <a:srgbClr val="FFFFFF"/>
                </a:solidFill>
                <a:latin typeface="Arial Narrow"/>
              </a:rPr>
              <a:t>enabled device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050587" y="1644715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0" name="Group 89"/>
          <p:cNvGrpSpPr/>
          <p:nvPr/>
        </p:nvGrpSpPr>
        <p:grpSpPr>
          <a:xfrm>
            <a:off x="6388219" y="990780"/>
            <a:ext cx="292090" cy="374474"/>
            <a:chOff x="12778103" y="1853927"/>
            <a:chExt cx="584257" cy="749046"/>
          </a:xfrm>
        </p:grpSpPr>
        <p:sp>
          <p:nvSpPr>
            <p:cNvPr id="68" name="Oval 67"/>
            <p:cNvSpPr/>
            <p:nvPr/>
          </p:nvSpPr>
          <p:spPr bwMode="auto">
            <a:xfrm>
              <a:off x="12833480" y="2022224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778103" y="1853927"/>
              <a:ext cx="584257" cy="749046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1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718714" y="1764691"/>
            <a:ext cx="246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Create OR join team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6050587" y="2247397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6050587" y="2880937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6388219" y="1727531"/>
            <a:ext cx="292090" cy="374474"/>
            <a:chOff x="12778103" y="2914869"/>
            <a:chExt cx="584257" cy="749045"/>
          </a:xfrm>
        </p:grpSpPr>
        <p:sp>
          <p:nvSpPr>
            <p:cNvPr id="73" name="Oval 72"/>
            <p:cNvSpPr/>
            <p:nvPr/>
          </p:nvSpPr>
          <p:spPr bwMode="auto">
            <a:xfrm>
              <a:off x="12833480" y="3102704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778103" y="2914869"/>
              <a:ext cx="584257" cy="749045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718714" y="2394575"/>
            <a:ext cx="236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Use with </a:t>
            </a:r>
            <a:r>
              <a:rPr lang="en-US" dirty="0" smtClean="0">
                <a:solidFill>
                  <a:srgbClr val="FFFFFF"/>
                </a:solidFill>
                <a:latin typeface="Arial Narrow"/>
              </a:rPr>
              <a:t>internet</a:t>
            </a:r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388219" y="2359556"/>
            <a:ext cx="292090" cy="374474"/>
            <a:chOff x="12778103" y="4020334"/>
            <a:chExt cx="584257" cy="749045"/>
          </a:xfrm>
        </p:grpSpPr>
        <p:sp>
          <p:nvSpPr>
            <p:cNvPr id="76" name="Oval 75"/>
            <p:cNvSpPr/>
            <p:nvPr/>
          </p:nvSpPr>
          <p:spPr bwMode="auto">
            <a:xfrm>
              <a:off x="12833480" y="4208169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778103" y="4020334"/>
              <a:ext cx="584257" cy="749045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 rot="16200000">
            <a:off x="-2249460" y="3122053"/>
            <a:ext cx="64259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09">
              <a:lnSpc>
                <a:spcPct val="80000"/>
              </a:lnSpc>
            </a:pPr>
            <a:r>
              <a:rPr lang="en-US" sz="3600" b="1" spc="150" dirty="0" smtClean="0">
                <a:solidFill>
                  <a:srgbClr val="25A6C9"/>
                </a:solidFill>
                <a:latin typeface="Arial"/>
              </a:rPr>
              <a:t>FUNCTIONAL MODULES</a:t>
            </a:r>
            <a:endParaRPr lang="en-US" sz="3600" b="1" spc="150" dirty="0">
              <a:solidFill>
                <a:srgbClr val="25A6C9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04427" y="3038463"/>
            <a:ext cx="4631990" cy="3283320"/>
            <a:chOff x="15261749" y="6457668"/>
            <a:chExt cx="6553200" cy="4645142"/>
          </a:xfrm>
        </p:grpSpPr>
        <p:sp>
          <p:nvSpPr>
            <p:cNvPr id="87" name="TextBox 86"/>
            <p:cNvSpPr txBox="1"/>
            <p:nvPr/>
          </p:nvSpPr>
          <p:spPr>
            <a:xfrm>
              <a:off x="15261749" y="10667376"/>
              <a:ext cx="6553200" cy="43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09">
                <a:lnSpc>
                  <a:spcPct val="80000"/>
                </a:lnSpc>
              </a:pPr>
              <a:r>
                <a:rPr lang="en-US" sz="1750" spc="150" dirty="0">
                  <a:solidFill>
                    <a:srgbClr val="FFFFFF"/>
                  </a:solidFill>
                  <a:latin typeface="Arial"/>
                </a:rPr>
                <a:t>ARCHITECTURE 1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6318949" y="7820769"/>
              <a:ext cx="4381377" cy="1465171"/>
              <a:chOff x="17998627" y="2713182"/>
              <a:chExt cx="4381377" cy="1465171"/>
            </a:xfrm>
          </p:grpSpPr>
          <p:sp>
            <p:nvSpPr>
              <p:cNvPr id="94" name="Left Brace 93"/>
              <p:cNvSpPr/>
              <p:nvPr/>
            </p:nvSpPr>
            <p:spPr bwMode="auto">
              <a:xfrm rot="5400000">
                <a:off x="19706716" y="1505064"/>
                <a:ext cx="965200" cy="4381377"/>
              </a:xfrm>
              <a:prstGeom prst="leftBrace">
                <a:avLst>
                  <a:gd name="adj1" fmla="val 8333"/>
                  <a:gd name="adj2" fmla="val 50787"/>
                </a:avLst>
              </a:prstGeom>
              <a:noFill/>
              <a:ln w="76200" cap="flat" cmpd="sng" algn="ctr">
                <a:solidFill>
                  <a:srgbClr val="C4123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900">
                  <a:solidFill>
                    <a:srgbClr val="000000"/>
                  </a:solidFill>
                  <a:latin typeface="Arial Narrow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 bwMode="auto">
              <a:xfrm flipV="1">
                <a:off x="20158244" y="2713182"/>
                <a:ext cx="0" cy="834298"/>
              </a:xfrm>
              <a:prstGeom prst="line">
                <a:avLst/>
              </a:prstGeom>
              <a:noFill/>
              <a:ln w="88900" cap="flat" cmpd="sng" algn="ctr">
                <a:solidFill>
                  <a:srgbClr val="C4123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4706" y="6457668"/>
              <a:ext cx="2811013" cy="1543753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17997919" y="6989576"/>
              <a:ext cx="936343" cy="653305"/>
              <a:chOff x="21521159" y="1743446"/>
              <a:chExt cx="3957086" cy="2760936"/>
            </a:xfrm>
          </p:grpSpPr>
          <p:pic>
            <p:nvPicPr>
              <p:cNvPr id="98" name="Picture 97" descr="Database_White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8756" y="1743446"/>
                <a:ext cx="2301516" cy="2760936"/>
              </a:xfrm>
              <a:prstGeom prst="rect">
                <a:avLst/>
              </a:prstGeom>
            </p:spPr>
          </p:pic>
          <p:pic>
            <p:nvPicPr>
              <p:cNvPr id="99" name="Picture 98" descr="Database_White.png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348"/>
              <a:stretch/>
            </p:blipFill>
            <p:spPr>
              <a:xfrm>
                <a:off x="21521159" y="2395132"/>
                <a:ext cx="777161" cy="1589526"/>
              </a:xfrm>
              <a:prstGeom prst="rect">
                <a:avLst/>
              </a:prstGeom>
            </p:spPr>
          </p:pic>
          <p:pic>
            <p:nvPicPr>
              <p:cNvPr id="100" name="Picture 99" descr="Database_White.png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24815731" y="2451739"/>
                <a:ext cx="662514" cy="1589526"/>
              </a:xfrm>
              <a:prstGeom prst="rect">
                <a:avLst/>
              </a:prstGeom>
            </p:spPr>
          </p:pic>
        </p:grpSp>
        <p:grpSp>
          <p:nvGrpSpPr>
            <p:cNvPr id="101" name="Group 100"/>
            <p:cNvGrpSpPr/>
            <p:nvPr/>
          </p:nvGrpSpPr>
          <p:grpSpPr>
            <a:xfrm>
              <a:off x="16905161" y="9285938"/>
              <a:ext cx="550566" cy="925657"/>
              <a:chOff x="35108907" y="836956"/>
              <a:chExt cx="2318615" cy="3898245"/>
            </a:xfrm>
          </p:grpSpPr>
          <p:pic>
            <p:nvPicPr>
              <p:cNvPr id="102" name="Picture 101" descr="MobilePhone_White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03" name="Rounded Rectangle 102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7793959" y="9285938"/>
              <a:ext cx="550566" cy="925657"/>
              <a:chOff x="35108907" y="836956"/>
              <a:chExt cx="2318615" cy="3898245"/>
            </a:xfrm>
          </p:grpSpPr>
          <p:pic>
            <p:nvPicPr>
              <p:cNvPr id="110" name="Picture 109" descr="MobilePhone_White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11" name="Rounded Rectangle 110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18685269" y="9285938"/>
              <a:ext cx="550566" cy="925657"/>
              <a:chOff x="35108907" y="836956"/>
              <a:chExt cx="2318615" cy="3898245"/>
            </a:xfrm>
          </p:grpSpPr>
          <p:pic>
            <p:nvPicPr>
              <p:cNvPr id="118" name="Picture 117" descr="MobilePhone_White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19" name="Rounded Rectangle 118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9576579" y="9285938"/>
              <a:ext cx="550566" cy="925657"/>
              <a:chOff x="35108907" y="836956"/>
              <a:chExt cx="2318615" cy="3898245"/>
            </a:xfrm>
          </p:grpSpPr>
          <p:pic>
            <p:nvPicPr>
              <p:cNvPr id="126" name="Picture 125" descr="MobilePhone_White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27" name="Rounded Rectangle 126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9" name="Rounded Rectangle 128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0" name="Rounded Rectangle 129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1" name="Rounded Rectangle 130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2" name="Rounded Rectangle 131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20449414" y="9285938"/>
              <a:ext cx="550566" cy="925657"/>
              <a:chOff x="35108907" y="836956"/>
              <a:chExt cx="2318615" cy="3898245"/>
            </a:xfrm>
          </p:grpSpPr>
          <p:pic>
            <p:nvPicPr>
              <p:cNvPr id="134" name="Picture 133" descr="MobilePhone_White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35" name="Rounded Rectangle 134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6022060" y="9285938"/>
              <a:ext cx="550566" cy="925657"/>
              <a:chOff x="35108907" y="836956"/>
              <a:chExt cx="2318615" cy="3898245"/>
            </a:xfrm>
          </p:grpSpPr>
          <p:pic>
            <p:nvPicPr>
              <p:cNvPr id="142" name="Picture 141" descr="MobilePhone_White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43" name="Rounded Rectangle 142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6" name="Rounded Rectangle 145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8" name="Rounded Rectangle 147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8315391" y="8184908"/>
              <a:ext cx="695219" cy="385711"/>
              <a:chOff x="22020212" y="678493"/>
              <a:chExt cx="1181507" cy="655508"/>
            </a:xfrm>
          </p:grpSpPr>
          <p:sp>
            <p:nvSpPr>
              <p:cNvPr id="150" name="Rectangle 149"/>
              <p:cNvSpPr/>
              <p:nvPr/>
            </p:nvSpPr>
            <p:spPr bwMode="auto">
              <a:xfrm rot="2700000">
                <a:off x="22510458" y="257239"/>
                <a:ext cx="244625" cy="1137896"/>
              </a:xfrm>
              <a:prstGeom prst="rect">
                <a:avLst/>
              </a:prstGeom>
              <a:solidFill>
                <a:srgbClr val="25A6C9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 rot="18900000">
                <a:off x="22020212" y="678493"/>
                <a:ext cx="231142" cy="655508"/>
              </a:xfrm>
              <a:prstGeom prst="rect">
                <a:avLst/>
              </a:prstGeom>
              <a:solidFill>
                <a:srgbClr val="25A6C9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 bwMode="auto">
          <a:xfrm>
            <a:off x="9600265" y="302416"/>
            <a:ext cx="2363135" cy="14251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TeamONE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</a:rPr>
              <a:t> syncs to team DB in FactoryTalk Cloud!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Login and team creation done online.</a:t>
            </a:r>
            <a:endParaRPr lang="en-US" sz="1600" kern="1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51" y="478493"/>
            <a:ext cx="3259779" cy="5795162"/>
          </a:xfrm>
          <a:prstGeom prst="rect">
            <a:avLst/>
          </a:prstGeom>
        </p:spPr>
      </p:pic>
      <p:sp>
        <p:nvSpPr>
          <p:cNvPr id="16" name="Octagon 15"/>
          <p:cNvSpPr/>
          <p:nvPr/>
        </p:nvSpPr>
        <p:spPr bwMode="auto">
          <a:xfrm>
            <a:off x="2563189" y="2179977"/>
            <a:ext cx="1066800" cy="1044686"/>
          </a:xfrm>
          <a:prstGeom prst="octagon">
            <a:avLst/>
          </a:prstGeom>
          <a:solidFill>
            <a:srgbClr val="000000">
              <a:alpha val="80000"/>
            </a:srgb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2" name="Octagon 151"/>
          <p:cNvSpPr/>
          <p:nvPr/>
        </p:nvSpPr>
        <p:spPr bwMode="auto">
          <a:xfrm>
            <a:off x="3200400" y="3256409"/>
            <a:ext cx="1066800" cy="1044686"/>
          </a:xfrm>
          <a:prstGeom prst="octagon">
            <a:avLst/>
          </a:prstGeom>
          <a:solidFill>
            <a:srgbClr val="000000">
              <a:alpha val="80000"/>
            </a:srgb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3" name="Octagon 152"/>
          <p:cNvSpPr/>
          <p:nvPr/>
        </p:nvSpPr>
        <p:spPr bwMode="auto">
          <a:xfrm>
            <a:off x="2569693" y="4305851"/>
            <a:ext cx="1066800" cy="1044686"/>
          </a:xfrm>
          <a:prstGeom prst="octagon">
            <a:avLst/>
          </a:prstGeom>
          <a:solidFill>
            <a:srgbClr val="000000">
              <a:alpha val="80000"/>
            </a:srgb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20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90600" y="2071566"/>
            <a:ext cx="3352800" cy="3262433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Architecture Example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Collaboration Modules only </a:t>
            </a:r>
            <a:r>
              <a:rPr lang="en-US" dirty="0"/>
              <a:t>- </a:t>
            </a:r>
            <a:r>
              <a:rPr lang="en-US" sz="1200" dirty="0"/>
              <a:t>The following examples show sample network architectures of how you can achieve this</a:t>
            </a:r>
          </a:p>
        </p:txBody>
      </p:sp>
      <p:pic>
        <p:nvPicPr>
          <p:cNvPr id="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459033" cy="3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11940000" flipH="1">
            <a:off x="1720133" y="3450672"/>
            <a:ext cx="101289" cy="86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TextBox 49"/>
          <p:cNvSpPr txBox="1">
            <a:spLocks noChangeArrowheads="1"/>
          </p:cNvSpPr>
          <p:nvPr/>
        </p:nvSpPr>
        <p:spPr bwMode="auto">
          <a:xfrm>
            <a:off x="1195832" y="3394000"/>
            <a:ext cx="6055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 smtClean="0"/>
              <a:t>IT </a:t>
            </a:r>
            <a:r>
              <a:rPr lang="en-US" sz="800" dirty="0" err="1" smtClean="0"/>
              <a:t>Wifi</a:t>
            </a:r>
            <a:endParaRPr lang="en-US" sz="800" dirty="0"/>
          </a:p>
        </p:txBody>
      </p:sp>
      <p:sp>
        <p:nvSpPr>
          <p:cNvPr id="323" name="TextBox 49"/>
          <p:cNvSpPr txBox="1">
            <a:spLocks noChangeArrowheads="1"/>
          </p:cNvSpPr>
          <p:nvPr/>
        </p:nvSpPr>
        <p:spPr bwMode="auto">
          <a:xfrm>
            <a:off x="755442" y="4642862"/>
            <a:ext cx="15677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 smtClean="0"/>
              <a:t>Office Laptop</a:t>
            </a:r>
            <a:endParaRPr lang="en-US" sz="800" dirty="0"/>
          </a:p>
        </p:txBody>
      </p:sp>
      <p:pic>
        <p:nvPicPr>
          <p:cNvPr id="324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18660000" flipH="1">
            <a:off x="2548790" y="3234913"/>
            <a:ext cx="98476" cy="121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" name="Picture 326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58" y="4278638"/>
            <a:ext cx="296540" cy="498567"/>
          </a:xfrm>
          <a:prstGeom prst="rect">
            <a:avLst/>
          </a:prstGeom>
        </p:spPr>
      </p:pic>
      <p:sp>
        <p:nvSpPr>
          <p:cNvPr id="328" name="Rounded Rectangle 327"/>
          <p:cNvSpPr/>
          <p:nvPr/>
        </p:nvSpPr>
        <p:spPr bwMode="auto">
          <a:xfrm>
            <a:off x="2518498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9" name="Rounded Rectangle 328"/>
          <p:cNvSpPr/>
          <p:nvPr/>
        </p:nvSpPr>
        <p:spPr bwMode="auto">
          <a:xfrm>
            <a:off x="2609666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0" name="Rounded Rectangle 329"/>
          <p:cNvSpPr/>
          <p:nvPr/>
        </p:nvSpPr>
        <p:spPr bwMode="auto">
          <a:xfrm>
            <a:off x="2519532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" name="Rounded Rectangle 330"/>
          <p:cNvSpPr/>
          <p:nvPr/>
        </p:nvSpPr>
        <p:spPr bwMode="auto">
          <a:xfrm>
            <a:off x="2610699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2" name="Rounded Rectangle 331"/>
          <p:cNvSpPr/>
          <p:nvPr/>
        </p:nvSpPr>
        <p:spPr bwMode="auto">
          <a:xfrm>
            <a:off x="2519532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3" name="Rounded Rectangle 332"/>
          <p:cNvSpPr/>
          <p:nvPr/>
        </p:nvSpPr>
        <p:spPr bwMode="auto">
          <a:xfrm>
            <a:off x="2610699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35" name="Picture 334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84" y="4278638"/>
            <a:ext cx="296540" cy="498567"/>
          </a:xfrm>
          <a:prstGeom prst="rect">
            <a:avLst/>
          </a:prstGeom>
        </p:spPr>
      </p:pic>
      <p:sp>
        <p:nvSpPr>
          <p:cNvPr id="336" name="Rounded Rectangle 335"/>
          <p:cNvSpPr/>
          <p:nvPr/>
        </p:nvSpPr>
        <p:spPr bwMode="auto">
          <a:xfrm>
            <a:off x="2836723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" name="Rounded Rectangle 336"/>
          <p:cNvSpPr/>
          <p:nvPr/>
        </p:nvSpPr>
        <p:spPr bwMode="auto">
          <a:xfrm>
            <a:off x="2927891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" name="Rounded Rectangle 337"/>
          <p:cNvSpPr/>
          <p:nvPr/>
        </p:nvSpPr>
        <p:spPr bwMode="auto">
          <a:xfrm>
            <a:off x="2837758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9" name="Rounded Rectangle 338"/>
          <p:cNvSpPr/>
          <p:nvPr/>
        </p:nvSpPr>
        <p:spPr bwMode="auto">
          <a:xfrm>
            <a:off x="2928924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0" name="Rounded Rectangle 339"/>
          <p:cNvSpPr/>
          <p:nvPr/>
        </p:nvSpPr>
        <p:spPr bwMode="auto">
          <a:xfrm>
            <a:off x="2837758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1" name="Rounded Rectangle 340"/>
          <p:cNvSpPr/>
          <p:nvPr/>
        </p:nvSpPr>
        <p:spPr bwMode="auto">
          <a:xfrm>
            <a:off x="2928924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3" name="Picture 342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04" y="4278638"/>
            <a:ext cx="296540" cy="498567"/>
          </a:xfrm>
          <a:prstGeom prst="rect">
            <a:avLst/>
          </a:prstGeom>
        </p:spPr>
      </p:pic>
      <p:sp>
        <p:nvSpPr>
          <p:cNvPr id="344" name="Rounded Rectangle 343"/>
          <p:cNvSpPr/>
          <p:nvPr/>
        </p:nvSpPr>
        <p:spPr bwMode="auto">
          <a:xfrm>
            <a:off x="3150543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" name="Rounded Rectangle 344"/>
          <p:cNvSpPr/>
          <p:nvPr/>
        </p:nvSpPr>
        <p:spPr bwMode="auto">
          <a:xfrm>
            <a:off x="3241711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6" name="Rounded Rectangle 345"/>
          <p:cNvSpPr/>
          <p:nvPr/>
        </p:nvSpPr>
        <p:spPr bwMode="auto">
          <a:xfrm>
            <a:off x="3151578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7" name="Rounded Rectangle 346"/>
          <p:cNvSpPr/>
          <p:nvPr/>
        </p:nvSpPr>
        <p:spPr bwMode="auto">
          <a:xfrm>
            <a:off x="3242744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" name="Rounded Rectangle 347"/>
          <p:cNvSpPr/>
          <p:nvPr/>
        </p:nvSpPr>
        <p:spPr bwMode="auto">
          <a:xfrm>
            <a:off x="3151578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9" name="Rounded Rectangle 348"/>
          <p:cNvSpPr/>
          <p:nvPr/>
        </p:nvSpPr>
        <p:spPr bwMode="auto">
          <a:xfrm>
            <a:off x="3242744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1" name="Picture 350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62" y="4278638"/>
            <a:ext cx="296540" cy="498567"/>
          </a:xfrm>
          <a:prstGeom prst="rect">
            <a:avLst/>
          </a:prstGeom>
        </p:spPr>
      </p:pic>
      <p:sp>
        <p:nvSpPr>
          <p:cNvPr id="352" name="Rounded Rectangle 351"/>
          <p:cNvSpPr/>
          <p:nvPr/>
        </p:nvSpPr>
        <p:spPr bwMode="auto">
          <a:xfrm>
            <a:off x="3472002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3" name="Rounded Rectangle 352"/>
          <p:cNvSpPr/>
          <p:nvPr/>
        </p:nvSpPr>
        <p:spPr bwMode="auto">
          <a:xfrm>
            <a:off x="3563170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4" name="Rounded Rectangle 353"/>
          <p:cNvSpPr/>
          <p:nvPr/>
        </p:nvSpPr>
        <p:spPr bwMode="auto">
          <a:xfrm>
            <a:off x="3473036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Rounded Rectangle 354"/>
          <p:cNvSpPr/>
          <p:nvPr/>
        </p:nvSpPr>
        <p:spPr bwMode="auto">
          <a:xfrm>
            <a:off x="3564203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6" name="Rounded Rectangle 355"/>
          <p:cNvSpPr/>
          <p:nvPr/>
        </p:nvSpPr>
        <p:spPr bwMode="auto">
          <a:xfrm>
            <a:off x="3473036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Rounded Rectangle 356"/>
          <p:cNvSpPr/>
          <p:nvPr/>
        </p:nvSpPr>
        <p:spPr bwMode="auto">
          <a:xfrm>
            <a:off x="3564203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9" name="Picture 358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46" y="4278638"/>
            <a:ext cx="296540" cy="498567"/>
          </a:xfrm>
          <a:prstGeom prst="rect">
            <a:avLst/>
          </a:prstGeom>
        </p:spPr>
      </p:pic>
      <p:sp>
        <p:nvSpPr>
          <p:cNvPr id="360" name="Rounded Rectangle 359"/>
          <p:cNvSpPr/>
          <p:nvPr/>
        </p:nvSpPr>
        <p:spPr bwMode="auto">
          <a:xfrm>
            <a:off x="3779986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1" name="Rounded Rectangle 360"/>
          <p:cNvSpPr/>
          <p:nvPr/>
        </p:nvSpPr>
        <p:spPr bwMode="auto">
          <a:xfrm>
            <a:off x="3871154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2" name="Rounded Rectangle 361"/>
          <p:cNvSpPr/>
          <p:nvPr/>
        </p:nvSpPr>
        <p:spPr bwMode="auto">
          <a:xfrm>
            <a:off x="3781020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3" name="Rounded Rectangle 362"/>
          <p:cNvSpPr/>
          <p:nvPr/>
        </p:nvSpPr>
        <p:spPr bwMode="auto">
          <a:xfrm>
            <a:off x="3872187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4" name="Rounded Rectangle 363"/>
          <p:cNvSpPr/>
          <p:nvPr/>
        </p:nvSpPr>
        <p:spPr bwMode="auto">
          <a:xfrm>
            <a:off x="3781020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5" name="Rounded Rectangle 364"/>
          <p:cNvSpPr/>
          <p:nvPr/>
        </p:nvSpPr>
        <p:spPr bwMode="auto">
          <a:xfrm>
            <a:off x="3872187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7" name="Picture 366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64" y="4278638"/>
            <a:ext cx="296540" cy="498567"/>
          </a:xfrm>
          <a:prstGeom prst="rect">
            <a:avLst/>
          </a:prstGeom>
        </p:spPr>
      </p:pic>
      <p:sp>
        <p:nvSpPr>
          <p:cNvPr id="368" name="Rounded Rectangle 367"/>
          <p:cNvSpPr/>
          <p:nvPr/>
        </p:nvSpPr>
        <p:spPr bwMode="auto">
          <a:xfrm>
            <a:off x="2211203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Rounded Rectangle 368"/>
          <p:cNvSpPr/>
          <p:nvPr/>
        </p:nvSpPr>
        <p:spPr bwMode="auto">
          <a:xfrm>
            <a:off x="2302371" y="436401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" name="Rounded Rectangle 369"/>
          <p:cNvSpPr/>
          <p:nvPr/>
        </p:nvSpPr>
        <p:spPr bwMode="auto">
          <a:xfrm>
            <a:off x="2212238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" name="Rounded Rectangle 370"/>
          <p:cNvSpPr/>
          <p:nvPr/>
        </p:nvSpPr>
        <p:spPr bwMode="auto">
          <a:xfrm>
            <a:off x="2303404" y="44573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" name="Rounded Rectangle 371"/>
          <p:cNvSpPr/>
          <p:nvPr/>
        </p:nvSpPr>
        <p:spPr bwMode="auto">
          <a:xfrm>
            <a:off x="2212238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" name="Rounded Rectangle 372"/>
          <p:cNvSpPr/>
          <p:nvPr/>
        </p:nvSpPr>
        <p:spPr bwMode="auto">
          <a:xfrm>
            <a:off x="2303404" y="455329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4" name="Rectangle 303"/>
          <p:cNvSpPr/>
          <p:nvPr/>
        </p:nvSpPr>
        <p:spPr bwMode="auto">
          <a:xfrm>
            <a:off x="8655255" y="1910939"/>
            <a:ext cx="2008850" cy="3362381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0" name="TextBox 49"/>
          <p:cNvSpPr txBox="1">
            <a:spLocks noChangeArrowheads="1"/>
          </p:cNvSpPr>
          <p:nvPr/>
        </p:nvSpPr>
        <p:spPr bwMode="auto">
          <a:xfrm>
            <a:off x="8780087" y="2399901"/>
            <a:ext cx="18563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 err="1"/>
              <a:t>WiFi</a:t>
            </a:r>
            <a:r>
              <a:rPr lang="en-US" sz="800" b="1" dirty="0"/>
              <a:t> </a:t>
            </a:r>
            <a:r>
              <a:rPr lang="en-US" sz="800" dirty="0"/>
              <a:t>iOS or Android device </a:t>
            </a:r>
            <a:r>
              <a:rPr lang="en-US" sz="800" dirty="0" smtClean="0"/>
              <a:t>(refer to supported device list) </a:t>
            </a:r>
            <a:r>
              <a:rPr lang="en-US" sz="800" dirty="0"/>
              <a:t>with cellular data </a:t>
            </a:r>
            <a:r>
              <a:rPr lang="en-US" sz="800" dirty="0" smtClean="0"/>
              <a:t>service.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800" b="1" dirty="0" err="1" smtClean="0"/>
              <a:t>WiFi</a:t>
            </a:r>
            <a:r>
              <a:rPr lang="en-US" sz="800" b="1" dirty="0" smtClean="0"/>
              <a:t> </a:t>
            </a:r>
            <a:r>
              <a:rPr lang="en-US" sz="800" b="1" dirty="0"/>
              <a:t>only </a:t>
            </a:r>
            <a:r>
              <a:rPr lang="en-US" sz="800" dirty="0"/>
              <a:t>iOS or Android device (refer to supported device list)</a:t>
            </a:r>
            <a:endParaRPr lang="en-US" sz="800" dirty="0" smtClean="0"/>
          </a:p>
          <a:p>
            <a:pPr eaLnBrk="1" hangingPunct="1"/>
            <a:endParaRPr lang="en-US" sz="800" b="1" dirty="0" smtClean="0"/>
          </a:p>
          <a:p>
            <a:pPr eaLnBrk="1" hangingPunct="1"/>
            <a:endParaRPr lang="en-US" sz="800" dirty="0"/>
          </a:p>
        </p:txBody>
      </p:sp>
      <p:sp>
        <p:nvSpPr>
          <p:cNvPr id="334" name="TextBox 49"/>
          <p:cNvSpPr txBox="1">
            <a:spLocks noChangeArrowheads="1"/>
          </p:cNvSpPr>
          <p:nvPr/>
        </p:nvSpPr>
        <p:spPr bwMode="auto">
          <a:xfrm>
            <a:off x="8731500" y="2024390"/>
            <a:ext cx="18563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/>
              <a:t>TeamONE</a:t>
            </a:r>
            <a:endParaRPr lang="en-US" sz="1100" b="1" dirty="0"/>
          </a:p>
        </p:txBody>
      </p:sp>
      <p:sp>
        <p:nvSpPr>
          <p:cNvPr id="358" name="TextBox 49"/>
          <p:cNvSpPr txBox="1">
            <a:spLocks noChangeArrowheads="1"/>
          </p:cNvSpPr>
          <p:nvPr/>
        </p:nvSpPr>
        <p:spPr bwMode="auto">
          <a:xfrm>
            <a:off x="8784362" y="3796991"/>
            <a:ext cx="18563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 smtClean="0"/>
              <a:t>Preview release module details:</a:t>
            </a:r>
          </a:p>
          <a:p>
            <a:pPr eaLnBrk="1" hangingPunct="1"/>
            <a:endParaRPr lang="en-US" sz="800" b="1" dirty="0"/>
          </a:p>
          <a:p>
            <a:pPr eaLnBrk="1" hangingPunct="1"/>
            <a:r>
              <a:rPr lang="en-US" sz="800" b="1" dirty="0" smtClean="0"/>
              <a:t>Chat– </a:t>
            </a:r>
            <a:r>
              <a:rPr lang="en-US" sz="800" dirty="0" smtClean="0"/>
              <a:t>Chat with any team member.</a:t>
            </a:r>
          </a:p>
          <a:p>
            <a:pPr eaLnBrk="1" hangingPunct="1"/>
            <a:r>
              <a:rPr lang="en-US" sz="800" b="1" dirty="0" smtClean="0"/>
              <a:t>Teamboard</a:t>
            </a:r>
            <a:r>
              <a:rPr lang="en-US" sz="800" dirty="0" smtClean="0"/>
              <a:t> – Post to all team members</a:t>
            </a:r>
          </a:p>
          <a:p>
            <a:pPr eaLnBrk="1" hangingPunct="1"/>
            <a:r>
              <a:rPr lang="en-US" sz="800" b="1" dirty="0" smtClean="0"/>
              <a:t>Incident</a:t>
            </a:r>
            <a:r>
              <a:rPr lang="en-US" sz="800" dirty="0" smtClean="0"/>
              <a:t> – Record issues with machines or products</a:t>
            </a:r>
          </a:p>
          <a:p>
            <a:pPr eaLnBrk="1" hangingPunct="1"/>
            <a:r>
              <a:rPr lang="en-US" sz="800" b="1" dirty="0" err="1" smtClean="0"/>
              <a:t>Pinboard</a:t>
            </a:r>
            <a:r>
              <a:rPr lang="en-US" sz="800" dirty="0" smtClean="0"/>
              <a:t> – Favorite board of incidents</a:t>
            </a:r>
          </a:p>
          <a:p>
            <a:pPr eaLnBrk="1" hangingPunct="1"/>
            <a:r>
              <a:rPr lang="en-US" sz="800" b="1" dirty="0" err="1" smtClean="0"/>
              <a:t>KnowledgeBase</a:t>
            </a:r>
            <a:r>
              <a:rPr lang="en-US" sz="800" dirty="0" smtClean="0"/>
              <a:t> – Automatic login to KB for articles.</a:t>
            </a:r>
            <a:endParaRPr lang="en-US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76590" y="2325440"/>
            <a:ext cx="1380065" cy="757904"/>
            <a:chOff x="4091994" y="1232390"/>
            <a:chExt cx="1986905" cy="1091169"/>
          </a:xfrm>
        </p:grpSpPr>
        <p:pic>
          <p:nvPicPr>
            <p:cNvPr id="366" name="Picture 365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994" y="1232390"/>
              <a:ext cx="1986905" cy="1091169"/>
            </a:xfrm>
            <a:prstGeom prst="rect">
              <a:avLst/>
            </a:prstGeom>
          </p:spPr>
        </p:pic>
        <p:pic>
          <p:nvPicPr>
            <p:cNvPr id="375" name="Picture 374" descr="Database_White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852" y="1680365"/>
              <a:ext cx="384935" cy="461775"/>
            </a:xfrm>
            <a:prstGeom prst="rect">
              <a:avLst/>
            </a:prstGeom>
          </p:spPr>
        </p:pic>
        <p:pic>
          <p:nvPicPr>
            <p:cNvPr id="376" name="Picture 375" descr="Database_White.png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48"/>
            <a:stretch/>
          </p:blipFill>
          <p:spPr>
            <a:xfrm>
              <a:off x="4747399" y="1789361"/>
              <a:ext cx="129982" cy="265853"/>
            </a:xfrm>
            <a:prstGeom prst="rect">
              <a:avLst/>
            </a:prstGeom>
          </p:spPr>
        </p:pic>
        <p:pic>
          <p:nvPicPr>
            <p:cNvPr id="377" name="Picture 376" descr="Database_White.png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298426" y="1798829"/>
              <a:ext cx="110807" cy="265853"/>
            </a:xfrm>
            <a:prstGeom prst="rect">
              <a:avLst/>
            </a:prstGeom>
          </p:spPr>
        </p:pic>
      </p:grpSp>
      <p:sp>
        <p:nvSpPr>
          <p:cNvPr id="378" name="TextBox 49"/>
          <p:cNvSpPr txBox="1">
            <a:spLocks noChangeArrowheads="1"/>
          </p:cNvSpPr>
          <p:nvPr/>
        </p:nvSpPr>
        <p:spPr bwMode="auto">
          <a:xfrm>
            <a:off x="1960179" y="4750524"/>
            <a:ext cx="2162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 err="1" smtClean="0"/>
              <a:t>SmartPhone</a:t>
            </a:r>
            <a:r>
              <a:rPr lang="en-US" sz="800" dirty="0" smtClean="0"/>
              <a:t> </a:t>
            </a:r>
            <a:r>
              <a:rPr lang="en-US" sz="800" dirty="0" err="1" smtClean="0"/>
              <a:t>WiFi</a:t>
            </a:r>
            <a:r>
              <a:rPr lang="en-US" sz="800" dirty="0" smtClean="0"/>
              <a:t> only devices for Project Stanton</a:t>
            </a:r>
          </a:p>
          <a:p>
            <a:pPr algn="ctr" eaLnBrk="1" hangingPunct="1"/>
            <a:r>
              <a:rPr lang="en-US" sz="800" dirty="0" smtClean="0"/>
              <a:t>(Collaboration</a:t>
            </a:r>
            <a:r>
              <a:rPr lang="en-US" sz="800" dirty="0"/>
              <a:t> </a:t>
            </a:r>
            <a:r>
              <a:rPr lang="en-US" sz="800" dirty="0" smtClean="0"/>
              <a:t>only)</a:t>
            </a:r>
            <a:endParaRPr lang="en-US" sz="800" dirty="0"/>
          </a:p>
        </p:txBody>
      </p:sp>
      <p:pic>
        <p:nvPicPr>
          <p:cNvPr id="257" name="Picture 2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6887" y="3360406"/>
            <a:ext cx="639473" cy="352812"/>
          </a:xfrm>
          <a:prstGeom prst="rect">
            <a:avLst/>
          </a:prstGeom>
        </p:spPr>
      </p:pic>
      <p:cxnSp>
        <p:nvCxnSpPr>
          <p:cNvPr id="111" name="Elbow Connector 110"/>
          <p:cNvCxnSpPr>
            <a:stCxn id="257" idx="0"/>
          </p:cNvCxnSpPr>
          <p:nvPr/>
        </p:nvCxnSpPr>
        <p:spPr bwMode="auto">
          <a:xfrm rot="16200000" flipV="1">
            <a:off x="1925169" y="3218951"/>
            <a:ext cx="282909" cy="2"/>
          </a:xfrm>
          <a:prstGeom prst="bentConnector3">
            <a:avLst>
              <a:gd name="adj1" fmla="val 50000"/>
            </a:avLst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3" name="Picture 112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16" y="4251957"/>
            <a:ext cx="296540" cy="498567"/>
          </a:xfrm>
          <a:prstGeom prst="rect">
            <a:avLst/>
          </a:prstGeom>
        </p:spPr>
      </p:pic>
      <p:sp>
        <p:nvSpPr>
          <p:cNvPr id="114" name="Rounded Rectangle 113"/>
          <p:cNvSpPr/>
          <p:nvPr/>
        </p:nvSpPr>
        <p:spPr bwMode="auto">
          <a:xfrm>
            <a:off x="5542056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5633224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5543090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5634257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5543090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634257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0" name="Picture 119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42" y="4251957"/>
            <a:ext cx="296540" cy="498567"/>
          </a:xfrm>
          <a:prstGeom prst="rect">
            <a:avLst/>
          </a:prstGeom>
        </p:spPr>
      </p:pic>
      <p:sp>
        <p:nvSpPr>
          <p:cNvPr id="121" name="Rounded Rectangle 120"/>
          <p:cNvSpPr/>
          <p:nvPr/>
        </p:nvSpPr>
        <p:spPr bwMode="auto">
          <a:xfrm>
            <a:off x="5860281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5951449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5861316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5952482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5861316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5952482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7" name="Picture 126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62" y="4251957"/>
            <a:ext cx="296540" cy="498567"/>
          </a:xfrm>
          <a:prstGeom prst="rect">
            <a:avLst/>
          </a:prstGeom>
        </p:spPr>
      </p:pic>
      <p:sp>
        <p:nvSpPr>
          <p:cNvPr id="128" name="Rounded Rectangle 127"/>
          <p:cNvSpPr/>
          <p:nvPr/>
        </p:nvSpPr>
        <p:spPr bwMode="auto">
          <a:xfrm>
            <a:off x="6174101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6265269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6175136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266302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6175136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6266302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4" name="Picture 133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20" y="4251957"/>
            <a:ext cx="296540" cy="498567"/>
          </a:xfrm>
          <a:prstGeom prst="rect">
            <a:avLst/>
          </a:prstGeom>
        </p:spPr>
      </p:pic>
      <p:sp>
        <p:nvSpPr>
          <p:cNvPr id="135" name="Rounded Rectangle 134"/>
          <p:cNvSpPr/>
          <p:nvPr/>
        </p:nvSpPr>
        <p:spPr bwMode="auto">
          <a:xfrm>
            <a:off x="6495560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6586728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6496594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6587761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6496594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" name="Rounded Rectangle 139"/>
          <p:cNvSpPr/>
          <p:nvPr/>
        </p:nvSpPr>
        <p:spPr bwMode="auto">
          <a:xfrm>
            <a:off x="6587761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1" name="Picture 140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04" y="4251957"/>
            <a:ext cx="296540" cy="498567"/>
          </a:xfrm>
          <a:prstGeom prst="rect">
            <a:avLst/>
          </a:prstGeom>
        </p:spPr>
      </p:pic>
      <p:sp>
        <p:nvSpPr>
          <p:cNvPr id="142" name="Rounded Rectangle 141"/>
          <p:cNvSpPr/>
          <p:nvPr/>
        </p:nvSpPr>
        <p:spPr bwMode="auto">
          <a:xfrm>
            <a:off x="6803544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" name="Rounded Rectangle 142"/>
          <p:cNvSpPr/>
          <p:nvPr/>
        </p:nvSpPr>
        <p:spPr bwMode="auto">
          <a:xfrm>
            <a:off x="6894712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6804578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" name="Rounded Rectangle 144"/>
          <p:cNvSpPr/>
          <p:nvPr/>
        </p:nvSpPr>
        <p:spPr bwMode="auto">
          <a:xfrm>
            <a:off x="6895745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" name="Rounded Rectangle 145"/>
          <p:cNvSpPr/>
          <p:nvPr/>
        </p:nvSpPr>
        <p:spPr bwMode="auto">
          <a:xfrm>
            <a:off x="6804578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6895745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8" name="Picture 147" descr="MobilePhone_Whit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22" y="4251957"/>
            <a:ext cx="296540" cy="498567"/>
          </a:xfrm>
          <a:prstGeom prst="rect">
            <a:avLst/>
          </a:prstGeom>
        </p:spPr>
      </p:pic>
      <p:sp>
        <p:nvSpPr>
          <p:cNvPr id="149" name="Rounded Rectangle 148"/>
          <p:cNvSpPr/>
          <p:nvPr/>
        </p:nvSpPr>
        <p:spPr bwMode="auto">
          <a:xfrm>
            <a:off x="5234761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0" name="Rounded Rectangle 149"/>
          <p:cNvSpPr/>
          <p:nvPr/>
        </p:nvSpPr>
        <p:spPr bwMode="auto">
          <a:xfrm>
            <a:off x="5325929" y="4337332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5235796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5326962" y="4430647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" name="Rounded Rectangle 152"/>
          <p:cNvSpPr/>
          <p:nvPr/>
        </p:nvSpPr>
        <p:spPr bwMode="auto">
          <a:xfrm>
            <a:off x="5235796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4" name="Rounded Rectangle 153"/>
          <p:cNvSpPr/>
          <p:nvPr/>
        </p:nvSpPr>
        <p:spPr bwMode="auto">
          <a:xfrm>
            <a:off x="5326962" y="452661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" name="TextBox 49"/>
          <p:cNvSpPr txBox="1">
            <a:spLocks noChangeArrowheads="1"/>
          </p:cNvSpPr>
          <p:nvPr/>
        </p:nvSpPr>
        <p:spPr bwMode="auto">
          <a:xfrm>
            <a:off x="4983737" y="4723843"/>
            <a:ext cx="2162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 err="1" smtClean="0"/>
              <a:t>SmartPhone</a:t>
            </a:r>
            <a:r>
              <a:rPr lang="en-US" sz="800" dirty="0" smtClean="0"/>
              <a:t> cell service devices for Project Stanton</a:t>
            </a:r>
          </a:p>
          <a:p>
            <a:pPr algn="ctr" eaLnBrk="1" hangingPunct="1"/>
            <a:r>
              <a:rPr lang="en-US" sz="800" dirty="0" smtClean="0"/>
              <a:t>(Collaboration</a:t>
            </a:r>
            <a:r>
              <a:rPr lang="en-US" sz="800" dirty="0"/>
              <a:t> </a:t>
            </a:r>
            <a:r>
              <a:rPr lang="en-US" sz="800" dirty="0" smtClean="0"/>
              <a:t>only)</a:t>
            </a:r>
            <a:endParaRPr lang="en-US" sz="800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5323828" y="2359422"/>
            <a:ext cx="1380065" cy="757904"/>
            <a:chOff x="4091994" y="1232390"/>
            <a:chExt cx="1986905" cy="1091169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994" y="1232390"/>
              <a:ext cx="1986905" cy="1091169"/>
            </a:xfrm>
            <a:prstGeom prst="rect">
              <a:avLst/>
            </a:prstGeom>
          </p:spPr>
        </p:pic>
        <p:pic>
          <p:nvPicPr>
            <p:cNvPr id="158" name="Picture 157" descr="Database_White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852" y="1680365"/>
              <a:ext cx="384935" cy="461775"/>
            </a:xfrm>
            <a:prstGeom prst="rect">
              <a:avLst/>
            </a:prstGeom>
          </p:spPr>
        </p:pic>
        <p:pic>
          <p:nvPicPr>
            <p:cNvPr id="159" name="Picture 158" descr="Database_White.png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48"/>
            <a:stretch/>
          </p:blipFill>
          <p:spPr>
            <a:xfrm>
              <a:off x="4747399" y="1789361"/>
              <a:ext cx="129982" cy="265853"/>
            </a:xfrm>
            <a:prstGeom prst="rect">
              <a:avLst/>
            </a:prstGeom>
          </p:spPr>
        </p:pic>
        <p:pic>
          <p:nvPicPr>
            <p:cNvPr id="160" name="Picture 159" descr="Database_White.png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298426" y="1798829"/>
              <a:ext cx="110807" cy="265853"/>
            </a:xfrm>
            <a:prstGeom prst="rect">
              <a:avLst/>
            </a:prstGeom>
          </p:spPr>
        </p:pic>
      </p:grpSp>
      <p:cxnSp>
        <p:nvCxnSpPr>
          <p:cNvPr id="161" name="Elbow Connector 160"/>
          <p:cNvCxnSpPr/>
          <p:nvPr/>
        </p:nvCxnSpPr>
        <p:spPr bwMode="auto">
          <a:xfrm rot="5400000" flipH="1" flipV="1">
            <a:off x="5527214" y="3625637"/>
            <a:ext cx="986956" cy="13665"/>
          </a:xfrm>
          <a:prstGeom prst="bentConnector3">
            <a:avLst>
              <a:gd name="adj1" fmla="val 50000"/>
            </a:avLst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3835" y="1686655"/>
            <a:ext cx="1143262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Option 1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476151" y="1686655"/>
            <a:ext cx="1143262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Option 2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4442421" y="2061116"/>
            <a:ext cx="3352800" cy="3272884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97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6980" y="63938"/>
            <a:ext cx="5999773" cy="6555521"/>
          </a:xfrm>
          <a:prstGeom prst="rect">
            <a:avLst/>
          </a:prstGeom>
          <a:solidFill>
            <a:srgbClr val="FFFFFF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4571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7" t="1632" r="82674" b="3703"/>
          <a:stretch/>
        </p:blipFill>
        <p:spPr>
          <a:xfrm>
            <a:off x="111108" y="95684"/>
            <a:ext cx="6031518" cy="649123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718715" y="947939"/>
            <a:ext cx="363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Download App on cell </a:t>
            </a:r>
            <a:br>
              <a:rPr lang="en-US" dirty="0">
                <a:solidFill>
                  <a:srgbClr val="FFFFFF"/>
                </a:solidFill>
                <a:latin typeface="Arial Narrow"/>
              </a:rPr>
            </a:br>
            <a:r>
              <a:rPr lang="en-US" dirty="0">
                <a:solidFill>
                  <a:srgbClr val="FFFFFF"/>
                </a:solidFill>
                <a:latin typeface="Arial Narrow"/>
              </a:rPr>
              <a:t>or </a:t>
            </a:r>
            <a:r>
              <a:rPr lang="en-US" dirty="0" smtClean="0">
                <a:solidFill>
                  <a:srgbClr val="FFFFFF"/>
                </a:solidFill>
                <a:latin typeface="Arial Narrow"/>
              </a:rPr>
              <a:t>Wi-Fi </a:t>
            </a:r>
            <a:r>
              <a:rPr lang="en-US" dirty="0">
                <a:solidFill>
                  <a:srgbClr val="FFFFFF"/>
                </a:solidFill>
                <a:latin typeface="Arial Narrow"/>
              </a:rPr>
              <a:t>enabled device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050587" y="1644715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0" name="Group 89"/>
          <p:cNvGrpSpPr/>
          <p:nvPr/>
        </p:nvGrpSpPr>
        <p:grpSpPr>
          <a:xfrm>
            <a:off x="6388219" y="990780"/>
            <a:ext cx="292090" cy="374474"/>
            <a:chOff x="12778103" y="1853927"/>
            <a:chExt cx="584257" cy="749046"/>
          </a:xfrm>
        </p:grpSpPr>
        <p:sp>
          <p:nvSpPr>
            <p:cNvPr id="68" name="Oval 67"/>
            <p:cNvSpPr/>
            <p:nvPr/>
          </p:nvSpPr>
          <p:spPr bwMode="auto">
            <a:xfrm>
              <a:off x="12833480" y="2022224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778103" y="1853927"/>
              <a:ext cx="584257" cy="749046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1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718713" y="1764691"/>
            <a:ext cx="302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Create team of </a:t>
            </a:r>
            <a:r>
              <a:rPr lang="en-US" dirty="0" smtClean="0">
                <a:solidFill>
                  <a:srgbClr val="FFFFFF"/>
                </a:solidFill>
                <a:latin typeface="Arial Narrow"/>
              </a:rPr>
              <a:t> one (1) </a:t>
            </a:r>
            <a:r>
              <a:rPr lang="en-US" dirty="0">
                <a:solidFill>
                  <a:srgbClr val="FFFFFF"/>
                </a:solidFill>
                <a:latin typeface="Arial Narrow"/>
              </a:rPr>
              <a:t>or </a:t>
            </a:r>
            <a:r>
              <a:rPr lang="en-US" dirty="0" smtClean="0">
                <a:solidFill>
                  <a:srgbClr val="FFFFFF"/>
                </a:solidFill>
                <a:latin typeface="Arial Narrow"/>
              </a:rPr>
              <a:t>more</a:t>
            </a:r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6050587" y="2247397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6050587" y="3087285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6388219" y="1727531"/>
            <a:ext cx="292090" cy="374474"/>
            <a:chOff x="12778103" y="2914869"/>
            <a:chExt cx="584257" cy="749045"/>
          </a:xfrm>
        </p:grpSpPr>
        <p:sp>
          <p:nvSpPr>
            <p:cNvPr id="73" name="Oval 72"/>
            <p:cNvSpPr/>
            <p:nvPr/>
          </p:nvSpPr>
          <p:spPr bwMode="auto">
            <a:xfrm>
              <a:off x="12833480" y="3102704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778103" y="2914869"/>
              <a:ext cx="584257" cy="749045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718714" y="2394576"/>
            <a:ext cx="367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Connect to an in panel </a:t>
            </a:r>
            <a:br>
              <a:rPr lang="en-US" dirty="0">
                <a:solidFill>
                  <a:srgbClr val="FFFFFF"/>
                </a:solidFill>
                <a:latin typeface="Arial Narrow"/>
              </a:rPr>
            </a:br>
            <a:r>
              <a:rPr lang="en-US" dirty="0" err="1">
                <a:solidFill>
                  <a:srgbClr val="FFFFFF"/>
                </a:solidFill>
                <a:latin typeface="Arial Narrow"/>
              </a:rPr>
              <a:t>wifi</a:t>
            </a:r>
            <a:r>
              <a:rPr lang="en-US" dirty="0">
                <a:solidFill>
                  <a:srgbClr val="FFFFFF"/>
                </a:solidFill>
                <a:latin typeface="Arial Narrow"/>
              </a:rPr>
              <a:t> network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6388219" y="2359556"/>
            <a:ext cx="292090" cy="374474"/>
            <a:chOff x="12778103" y="4020334"/>
            <a:chExt cx="584257" cy="749045"/>
          </a:xfrm>
        </p:grpSpPr>
        <p:sp>
          <p:nvSpPr>
            <p:cNvPr id="76" name="Oval 75"/>
            <p:cNvSpPr/>
            <p:nvPr/>
          </p:nvSpPr>
          <p:spPr bwMode="auto">
            <a:xfrm>
              <a:off x="12833480" y="4208169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778103" y="4020334"/>
              <a:ext cx="584257" cy="749045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 rot="16200000">
            <a:off x="-2249460" y="3122053"/>
            <a:ext cx="64259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09">
              <a:lnSpc>
                <a:spcPct val="80000"/>
              </a:lnSpc>
            </a:pPr>
            <a:r>
              <a:rPr lang="en-US" sz="3600" b="1" spc="150" dirty="0">
                <a:solidFill>
                  <a:srgbClr val="25A6C9"/>
                </a:solidFill>
                <a:latin typeface="Arial"/>
              </a:rPr>
              <a:t>FUNCTIONAL MODULES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97308" y="3400507"/>
            <a:ext cx="4744420" cy="3118254"/>
            <a:chOff x="17833975" y="6408582"/>
            <a:chExt cx="6553200" cy="4307074"/>
          </a:xfrm>
        </p:grpSpPr>
        <p:sp>
          <p:nvSpPr>
            <p:cNvPr id="87" name="TextBox 86"/>
            <p:cNvSpPr txBox="1"/>
            <p:nvPr/>
          </p:nvSpPr>
          <p:spPr>
            <a:xfrm>
              <a:off x="17833975" y="10290540"/>
              <a:ext cx="6553200" cy="42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09">
                <a:lnSpc>
                  <a:spcPct val="80000"/>
                </a:lnSpc>
              </a:pPr>
              <a:r>
                <a:rPr lang="en-US" sz="1750" spc="150" dirty="0">
                  <a:solidFill>
                    <a:srgbClr val="FFFFFF"/>
                  </a:solidFill>
                  <a:latin typeface="Arial"/>
                </a:rPr>
                <a:t>ARCHITECTURE 2</a:t>
              </a: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18847599" y="7443932"/>
              <a:ext cx="4381377" cy="1465171"/>
              <a:chOff x="17998627" y="2713182"/>
              <a:chExt cx="4381377" cy="1465171"/>
            </a:xfrm>
          </p:grpSpPr>
          <p:sp>
            <p:nvSpPr>
              <p:cNvPr id="161" name="Left Brace 160"/>
              <p:cNvSpPr/>
              <p:nvPr/>
            </p:nvSpPr>
            <p:spPr bwMode="auto">
              <a:xfrm rot="5400000">
                <a:off x="19706716" y="1505064"/>
                <a:ext cx="965200" cy="4381377"/>
              </a:xfrm>
              <a:prstGeom prst="leftBrace">
                <a:avLst>
                  <a:gd name="adj1" fmla="val 8333"/>
                  <a:gd name="adj2" fmla="val 50787"/>
                </a:avLst>
              </a:prstGeom>
              <a:noFill/>
              <a:ln w="76200" cap="flat" cmpd="sng" algn="ctr">
                <a:solidFill>
                  <a:srgbClr val="C4123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900">
                  <a:solidFill>
                    <a:srgbClr val="000000"/>
                  </a:solidFill>
                  <a:latin typeface="Arial Narrow"/>
                </a:endParaRPr>
              </a:p>
            </p:txBody>
          </p:sp>
          <p:cxnSp>
            <p:nvCxnSpPr>
              <p:cNvPr id="162" name="Straight Connector 161"/>
              <p:cNvCxnSpPr/>
              <p:nvPr/>
            </p:nvCxnSpPr>
            <p:spPr bwMode="auto">
              <a:xfrm flipV="1">
                <a:off x="20158244" y="2713182"/>
                <a:ext cx="0" cy="834298"/>
              </a:xfrm>
              <a:prstGeom prst="line">
                <a:avLst/>
              </a:prstGeom>
              <a:noFill/>
              <a:ln w="88900" cap="flat" cmpd="sng" algn="ctr">
                <a:solidFill>
                  <a:srgbClr val="C4123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3" name="Group 162"/>
            <p:cNvGrpSpPr/>
            <p:nvPr/>
          </p:nvGrpSpPr>
          <p:grpSpPr>
            <a:xfrm>
              <a:off x="18550710" y="8909101"/>
              <a:ext cx="550566" cy="925657"/>
              <a:chOff x="35108907" y="836956"/>
              <a:chExt cx="2318615" cy="3898245"/>
            </a:xfrm>
          </p:grpSpPr>
          <p:pic>
            <p:nvPicPr>
              <p:cNvPr id="164" name="Picture 163" descr="MobilePhone_Whit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65" name="Rounded Rectangle 164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7" name="Rounded Rectangle 166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8" name="Rounded Rectangle 167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9" name="Rounded Rectangle 168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0" name="Rounded Rectangle 169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19433811" y="8909101"/>
              <a:ext cx="550566" cy="925657"/>
              <a:chOff x="35108907" y="836956"/>
              <a:chExt cx="2318615" cy="3898245"/>
            </a:xfrm>
          </p:grpSpPr>
          <p:pic>
            <p:nvPicPr>
              <p:cNvPr id="172" name="Picture 171" descr="MobilePhone_Whit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73" name="Rounded Rectangle 172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4" name="Rounded Rectangle 173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" name="Rounded Rectangle 174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6" name="Rounded Rectangle 175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8" name="Rounded Rectangle 177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20322609" y="8909101"/>
              <a:ext cx="550566" cy="925657"/>
              <a:chOff x="35108907" y="836956"/>
              <a:chExt cx="2318615" cy="3898245"/>
            </a:xfrm>
          </p:grpSpPr>
          <p:pic>
            <p:nvPicPr>
              <p:cNvPr id="180" name="Picture 179" descr="MobilePhone_Whit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81" name="Rounded Rectangle 180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" name="Rounded Rectangle 181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" name="Rounded Rectangle 183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" name="Rounded Rectangle 184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6" name="Rounded Rectangle 185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21213919" y="8909101"/>
              <a:ext cx="550566" cy="925657"/>
              <a:chOff x="35108907" y="836956"/>
              <a:chExt cx="2318615" cy="3898245"/>
            </a:xfrm>
          </p:grpSpPr>
          <p:pic>
            <p:nvPicPr>
              <p:cNvPr id="188" name="Picture 187" descr="MobilePhone_Whit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89" name="Rounded Rectangle 188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" name="Rounded Rectangle 189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1" name="Rounded Rectangle 190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2" name="Rounded Rectangle 191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3" name="Rounded Rectangle 192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22105229" y="8909101"/>
              <a:ext cx="550566" cy="925657"/>
              <a:chOff x="35108907" y="836956"/>
              <a:chExt cx="2318615" cy="3898245"/>
            </a:xfrm>
          </p:grpSpPr>
          <p:pic>
            <p:nvPicPr>
              <p:cNvPr id="196" name="Picture 195" descr="MobilePhone_Whit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197" name="Rounded Rectangle 196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8" name="Rounded Rectangle 197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9" name="Rounded Rectangle 198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0" name="Rounded Rectangle 199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1" name="Rounded Rectangle 200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2" name="Rounded Rectangle 201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22978064" y="8909101"/>
              <a:ext cx="550566" cy="925657"/>
              <a:chOff x="35108907" y="836956"/>
              <a:chExt cx="2318615" cy="3898245"/>
            </a:xfrm>
          </p:grpSpPr>
          <p:pic>
            <p:nvPicPr>
              <p:cNvPr id="204" name="Picture 203" descr="MobilePhone_Whit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205" name="Rounded Rectangle 204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" name="Rounded Rectangle 205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" name="Rounded Rectangle 206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" name="Rounded Rectangle 207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9" name="Rounded Rectangle 208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" name="Rounded Rectangle 209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211" name="Picture 2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87"/>
            <a:stretch/>
          </p:blipFill>
          <p:spPr>
            <a:xfrm>
              <a:off x="20546049" y="6668457"/>
              <a:ext cx="793314" cy="1412439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43" r="-49456"/>
            <a:stretch/>
          </p:blipFill>
          <p:spPr>
            <a:xfrm>
              <a:off x="21343464" y="6408582"/>
              <a:ext cx="965214" cy="1718495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8246" y="7026284"/>
              <a:ext cx="1097280" cy="865689"/>
            </a:xfrm>
            <a:prstGeom prst="rect">
              <a:avLst/>
            </a:prstGeom>
            <a:effectLst/>
          </p:spPr>
        </p:pic>
      </p:grpSp>
      <p:sp>
        <p:nvSpPr>
          <p:cNvPr id="84" name="Rectangle 83"/>
          <p:cNvSpPr/>
          <p:nvPr/>
        </p:nvSpPr>
        <p:spPr bwMode="auto">
          <a:xfrm>
            <a:off x="9600265" y="302416"/>
            <a:ext cx="2363135" cy="13422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Login and team creation done ‘online’. No device data is synced.</a:t>
            </a:r>
            <a:endParaRPr lang="en-US" sz="1600" kern="1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51" y="478493"/>
            <a:ext cx="3259779" cy="5795162"/>
          </a:xfrm>
          <a:prstGeom prst="rect">
            <a:avLst/>
          </a:prstGeom>
        </p:spPr>
      </p:pic>
      <p:sp>
        <p:nvSpPr>
          <p:cNvPr id="93" name="Octagon 92"/>
          <p:cNvSpPr/>
          <p:nvPr/>
        </p:nvSpPr>
        <p:spPr bwMode="auto">
          <a:xfrm>
            <a:off x="1905000" y="1074917"/>
            <a:ext cx="1143000" cy="1134883"/>
          </a:xfrm>
          <a:prstGeom prst="octagon">
            <a:avLst/>
          </a:prstGeom>
          <a:solidFill>
            <a:srgbClr val="000000">
              <a:alpha val="80000"/>
            </a:srgb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4" name="Octagon 93"/>
          <p:cNvSpPr/>
          <p:nvPr/>
        </p:nvSpPr>
        <p:spPr bwMode="auto">
          <a:xfrm>
            <a:off x="3799346" y="4289314"/>
            <a:ext cx="1066800" cy="1044686"/>
          </a:xfrm>
          <a:prstGeom prst="octagon">
            <a:avLst/>
          </a:prstGeom>
          <a:solidFill>
            <a:srgbClr val="000000">
              <a:alpha val="80000"/>
            </a:srgb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6" name="Octagon 95"/>
          <p:cNvSpPr/>
          <p:nvPr/>
        </p:nvSpPr>
        <p:spPr bwMode="auto">
          <a:xfrm>
            <a:off x="1889435" y="3256409"/>
            <a:ext cx="1143000" cy="1134883"/>
          </a:xfrm>
          <a:prstGeom prst="octagon">
            <a:avLst/>
          </a:prstGeom>
          <a:solidFill>
            <a:srgbClr val="000000">
              <a:alpha val="80000"/>
            </a:srgb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25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Elbow Connector 483"/>
          <p:cNvCxnSpPr/>
          <p:nvPr/>
        </p:nvCxnSpPr>
        <p:spPr bwMode="auto">
          <a:xfrm rot="5400000" flipH="1" flipV="1">
            <a:off x="8621982" y="2797415"/>
            <a:ext cx="340370" cy="5141"/>
          </a:xfrm>
          <a:prstGeom prst="bentConnector3">
            <a:avLst>
              <a:gd name="adj1" fmla="val 50000"/>
            </a:avLst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Architecture Example 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Device Modules - </a:t>
            </a:r>
            <a:r>
              <a:rPr lang="en-US" sz="1400" dirty="0"/>
              <a:t>The following examples show sample network architectures of how you can achieve </a:t>
            </a:r>
            <a:r>
              <a:rPr lang="en-US" sz="1400" dirty="0" smtClean="0"/>
              <a:t>this</a:t>
            </a:r>
            <a:endParaRPr lang="en-US" sz="1400" dirty="0"/>
          </a:p>
        </p:txBody>
      </p:sp>
      <p:sp>
        <p:nvSpPr>
          <p:cNvPr id="177" name="Line 22"/>
          <p:cNvSpPr>
            <a:spLocks noChangeShapeType="1"/>
          </p:cNvSpPr>
          <p:nvPr/>
        </p:nvSpPr>
        <p:spPr bwMode="auto">
          <a:xfrm>
            <a:off x="3345637" y="4836354"/>
            <a:ext cx="0" cy="174236"/>
          </a:xfrm>
          <a:prstGeom prst="line">
            <a:avLst/>
          </a:prstGeom>
          <a:noFill/>
          <a:ln w="19050" cap="sq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78" name="Line 8"/>
          <p:cNvSpPr>
            <a:spLocks noChangeShapeType="1"/>
          </p:cNvSpPr>
          <p:nvPr/>
        </p:nvSpPr>
        <p:spPr bwMode="auto">
          <a:xfrm flipH="1">
            <a:off x="1250755" y="4520326"/>
            <a:ext cx="427863" cy="549681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1" name="Line 9"/>
          <p:cNvSpPr>
            <a:spLocks noChangeShapeType="1"/>
          </p:cNvSpPr>
          <p:nvPr/>
        </p:nvSpPr>
        <p:spPr bwMode="auto">
          <a:xfrm flipH="1">
            <a:off x="499070" y="4446710"/>
            <a:ext cx="542427" cy="314641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2392211" y="4330952"/>
            <a:ext cx="364569" cy="386853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3" name="Line 9"/>
          <p:cNvSpPr>
            <a:spLocks noChangeShapeType="1"/>
          </p:cNvSpPr>
          <p:nvPr/>
        </p:nvSpPr>
        <p:spPr bwMode="auto">
          <a:xfrm flipV="1">
            <a:off x="840489" y="4456234"/>
            <a:ext cx="276344" cy="554352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9" name="Line 9"/>
          <p:cNvSpPr>
            <a:spLocks noChangeShapeType="1"/>
          </p:cNvSpPr>
          <p:nvPr/>
        </p:nvSpPr>
        <p:spPr bwMode="auto">
          <a:xfrm>
            <a:off x="2756778" y="4683151"/>
            <a:ext cx="0" cy="392857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3" name="Line 24"/>
          <p:cNvSpPr>
            <a:spLocks noChangeShapeType="1"/>
          </p:cNvSpPr>
          <p:nvPr/>
        </p:nvSpPr>
        <p:spPr bwMode="auto">
          <a:xfrm flipH="1" flipV="1">
            <a:off x="1816477" y="3680868"/>
            <a:ext cx="230192" cy="199349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4" name="Line 25"/>
          <p:cNvSpPr>
            <a:spLocks noChangeShapeType="1"/>
          </p:cNvSpPr>
          <p:nvPr/>
        </p:nvSpPr>
        <p:spPr bwMode="auto">
          <a:xfrm flipV="1">
            <a:off x="1517027" y="3647353"/>
            <a:ext cx="194257" cy="296169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5" name="Freeform 40"/>
          <p:cNvSpPr>
            <a:spLocks/>
          </p:cNvSpPr>
          <p:nvPr/>
        </p:nvSpPr>
        <p:spPr bwMode="auto">
          <a:xfrm>
            <a:off x="1087928" y="3981702"/>
            <a:ext cx="1334777" cy="494575"/>
          </a:xfrm>
          <a:custGeom>
            <a:avLst/>
            <a:gdLst>
              <a:gd name="T0" fmla="*/ 2147483647 w 792"/>
              <a:gd name="T1" fmla="*/ 2147483647 h 485"/>
              <a:gd name="T2" fmla="*/ 2147483647 w 792"/>
              <a:gd name="T3" fmla="*/ 2147483647 h 485"/>
              <a:gd name="T4" fmla="*/ 2147483647 w 792"/>
              <a:gd name="T5" fmla="*/ 2147483647 h 485"/>
              <a:gd name="T6" fmla="*/ 2147483647 w 792"/>
              <a:gd name="T7" fmla="*/ 2147483647 h 485"/>
              <a:gd name="T8" fmla="*/ 2147483647 w 792"/>
              <a:gd name="T9" fmla="*/ 2147483647 h 485"/>
              <a:gd name="T10" fmla="*/ 2147483647 w 792"/>
              <a:gd name="T11" fmla="*/ 2147483647 h 485"/>
              <a:gd name="T12" fmla="*/ 2147483647 w 792"/>
              <a:gd name="T13" fmla="*/ 2147483647 h 485"/>
              <a:gd name="T14" fmla="*/ 2147483647 w 792"/>
              <a:gd name="T15" fmla="*/ 2147483647 h 485"/>
              <a:gd name="T16" fmla="*/ 2147483647 w 792"/>
              <a:gd name="T17" fmla="*/ 2147483647 h 485"/>
              <a:gd name="T18" fmla="*/ 2147483647 w 792"/>
              <a:gd name="T19" fmla="*/ 2147483647 h 485"/>
              <a:gd name="T20" fmla="*/ 2147483647 w 792"/>
              <a:gd name="T21" fmla="*/ 2147483647 h 485"/>
              <a:gd name="T22" fmla="*/ 2147483647 w 792"/>
              <a:gd name="T23" fmla="*/ 2147483647 h 485"/>
              <a:gd name="T24" fmla="*/ 2147483647 w 792"/>
              <a:gd name="T25" fmla="*/ 0 h 4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2"/>
              <a:gd name="T40" fmla="*/ 0 h 485"/>
              <a:gd name="T41" fmla="*/ 792 w 792"/>
              <a:gd name="T42" fmla="*/ 485 h 4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2" h="485">
                <a:moveTo>
                  <a:pt x="260" y="15"/>
                </a:moveTo>
                <a:cubicBezTo>
                  <a:pt x="207" y="25"/>
                  <a:pt x="154" y="35"/>
                  <a:pt x="115" y="60"/>
                </a:cubicBezTo>
                <a:cubicBezTo>
                  <a:pt x="76" y="85"/>
                  <a:pt x="39" y="122"/>
                  <a:pt x="23" y="163"/>
                </a:cubicBezTo>
                <a:cubicBezTo>
                  <a:pt x="7" y="204"/>
                  <a:pt x="0" y="262"/>
                  <a:pt x="17" y="304"/>
                </a:cubicBezTo>
                <a:cubicBezTo>
                  <a:pt x="34" y="346"/>
                  <a:pt x="83" y="387"/>
                  <a:pt x="124" y="414"/>
                </a:cubicBezTo>
                <a:cubicBezTo>
                  <a:pt x="165" y="441"/>
                  <a:pt x="215" y="454"/>
                  <a:pt x="265" y="466"/>
                </a:cubicBezTo>
                <a:cubicBezTo>
                  <a:pt x="315" y="478"/>
                  <a:pt x="371" y="485"/>
                  <a:pt x="427" y="484"/>
                </a:cubicBezTo>
                <a:cubicBezTo>
                  <a:pt x="483" y="483"/>
                  <a:pt x="551" y="478"/>
                  <a:pt x="601" y="460"/>
                </a:cubicBezTo>
                <a:cubicBezTo>
                  <a:pt x="651" y="442"/>
                  <a:pt x="699" y="410"/>
                  <a:pt x="730" y="376"/>
                </a:cubicBezTo>
                <a:cubicBezTo>
                  <a:pt x="761" y="342"/>
                  <a:pt x="784" y="299"/>
                  <a:pt x="788" y="258"/>
                </a:cubicBezTo>
                <a:cubicBezTo>
                  <a:pt x="792" y="217"/>
                  <a:pt x="776" y="168"/>
                  <a:pt x="752" y="132"/>
                </a:cubicBezTo>
                <a:cubicBezTo>
                  <a:pt x="728" y="96"/>
                  <a:pt x="678" y="65"/>
                  <a:pt x="643" y="43"/>
                </a:cubicBezTo>
                <a:cubicBezTo>
                  <a:pt x="608" y="21"/>
                  <a:pt x="560" y="8"/>
                  <a:pt x="544" y="0"/>
                </a:cubicBezTo>
              </a:path>
            </a:pathLst>
          </a:cu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" charset="0"/>
              <a:ea typeface="ＭＳ Ｐゴシック" pitchFamily="-65" charset="-128"/>
              <a:cs typeface="Arial" charset="0"/>
            </a:endParaRPr>
          </a:p>
        </p:txBody>
      </p:sp>
      <p:sp>
        <p:nvSpPr>
          <p:cNvPr id="201" name="Text Box 96"/>
          <p:cNvSpPr txBox="1">
            <a:spLocks noChangeArrowheads="1"/>
          </p:cNvSpPr>
          <p:nvPr/>
        </p:nvSpPr>
        <p:spPr bwMode="auto">
          <a:xfrm>
            <a:off x="1044874" y="5154927"/>
            <a:ext cx="450043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I/O</a:t>
            </a:r>
          </a:p>
        </p:txBody>
      </p:sp>
      <p:sp>
        <p:nvSpPr>
          <p:cNvPr id="213" name="Text Box 97"/>
          <p:cNvSpPr txBox="1">
            <a:spLocks noChangeArrowheads="1"/>
          </p:cNvSpPr>
          <p:nvPr/>
        </p:nvSpPr>
        <p:spPr bwMode="auto">
          <a:xfrm>
            <a:off x="1308888" y="5190185"/>
            <a:ext cx="667173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Drive</a:t>
            </a:r>
          </a:p>
        </p:txBody>
      </p:sp>
      <p:pic>
        <p:nvPicPr>
          <p:cNvPr id="214" name="Picture 36" descr="Router with firew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94" y="4631504"/>
            <a:ext cx="305545" cy="20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326691" y="4588402"/>
            <a:ext cx="384523" cy="21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B3CE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7" name="Picture 2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569033" y="5003102"/>
            <a:ext cx="400471" cy="2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B3CE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18" name="Text Box 93"/>
          <p:cNvSpPr txBox="1">
            <a:spLocks noChangeArrowheads="1"/>
          </p:cNvSpPr>
          <p:nvPr/>
        </p:nvSpPr>
        <p:spPr bwMode="auto">
          <a:xfrm>
            <a:off x="76200" y="5201687"/>
            <a:ext cx="1125732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FactoryTalk Client</a:t>
            </a:r>
          </a:p>
        </p:txBody>
      </p:sp>
      <p:pic>
        <p:nvPicPr>
          <p:cNvPr id="21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7" y="4942534"/>
            <a:ext cx="381692" cy="2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" name="Line 100"/>
          <p:cNvSpPr>
            <a:spLocks noChangeShapeType="1"/>
          </p:cNvSpPr>
          <p:nvPr/>
        </p:nvSpPr>
        <p:spPr bwMode="auto">
          <a:xfrm flipV="1">
            <a:off x="2435304" y="4145886"/>
            <a:ext cx="664695" cy="151692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2133" kern="0" dirty="0">
              <a:solidFill>
                <a:sysClr val="windowText" lastClr="000000"/>
              </a:solidFill>
            </a:endParaRPr>
          </a:p>
        </p:txBody>
      </p:sp>
      <p:pic>
        <p:nvPicPr>
          <p:cNvPr id="2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23" y="4232899"/>
            <a:ext cx="459033" cy="3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17340000" flipH="1">
            <a:off x="3442863" y="4065230"/>
            <a:ext cx="104291" cy="45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" name="Picture 2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20280000">
            <a:off x="3217143" y="4254642"/>
            <a:ext cx="106059" cy="34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" name="TextBox 49"/>
          <p:cNvSpPr txBox="1">
            <a:spLocks noChangeArrowheads="1"/>
          </p:cNvSpPr>
          <p:nvPr/>
        </p:nvSpPr>
        <p:spPr bwMode="auto">
          <a:xfrm>
            <a:off x="3410531" y="4696324"/>
            <a:ext cx="509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WGB</a:t>
            </a:r>
          </a:p>
        </p:txBody>
      </p:sp>
      <p:pic>
        <p:nvPicPr>
          <p:cNvPr id="241" name="Picture 1" descr="WirelessBrid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47" y="4587341"/>
            <a:ext cx="276417" cy="24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1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6" y="4963998"/>
            <a:ext cx="250329" cy="29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" name="Line 8"/>
          <p:cNvSpPr>
            <a:spLocks noChangeShapeType="1"/>
          </p:cNvSpPr>
          <p:nvPr/>
        </p:nvSpPr>
        <p:spPr bwMode="auto">
          <a:xfrm flipH="1">
            <a:off x="1625331" y="4559159"/>
            <a:ext cx="85952" cy="488788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1775735" y="4546333"/>
            <a:ext cx="318071" cy="486272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pic>
        <p:nvPicPr>
          <p:cNvPr id="245" name="Picture 5" descr="CENTERLINE_2100-reduc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7" y="4871903"/>
            <a:ext cx="288711" cy="3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6" name="Object 245"/>
          <p:cNvGraphicFramePr>
            <a:graphicFrameLocks noChangeAspect="1"/>
          </p:cNvGraphicFramePr>
          <p:nvPr>
            <p:extLst/>
          </p:nvPr>
        </p:nvGraphicFramePr>
        <p:xfrm>
          <a:off x="1545021" y="4910008"/>
          <a:ext cx="168173" cy="31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14" imgW="1028844" imgH="1895238" progId="PBrush">
                  <p:embed/>
                </p:oleObj>
              </mc:Choice>
              <mc:Fallback>
                <p:oleObj name="Bitmap Image" r:id="rId14" imgW="1028844" imgH="18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021" y="4910008"/>
                        <a:ext cx="168173" cy="311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7" name="Picture 2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6291" y="4057793"/>
            <a:ext cx="350315" cy="193277"/>
          </a:xfrm>
          <a:prstGeom prst="rect">
            <a:avLst/>
          </a:prstGeom>
        </p:spPr>
      </p:pic>
      <p:sp>
        <p:nvSpPr>
          <p:cNvPr id="258" name="TextBox 49"/>
          <p:cNvSpPr txBox="1">
            <a:spLocks noChangeArrowheads="1"/>
          </p:cNvSpPr>
          <p:nvPr/>
        </p:nvSpPr>
        <p:spPr bwMode="auto">
          <a:xfrm>
            <a:off x="2753910" y="3865123"/>
            <a:ext cx="6055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 smtClean="0"/>
              <a:t>AP</a:t>
            </a:r>
            <a:endParaRPr lang="en-US" sz="800" dirty="0"/>
          </a:p>
        </p:txBody>
      </p:sp>
      <p:sp>
        <p:nvSpPr>
          <p:cNvPr id="259" name="Text Box 97"/>
          <p:cNvSpPr txBox="1">
            <a:spLocks noChangeArrowheads="1"/>
          </p:cNvSpPr>
          <p:nvPr/>
        </p:nvSpPr>
        <p:spPr bwMode="auto">
          <a:xfrm>
            <a:off x="137745" y="4739828"/>
            <a:ext cx="764291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Controller</a:t>
            </a:r>
          </a:p>
        </p:txBody>
      </p:sp>
      <p:pic>
        <p:nvPicPr>
          <p:cNvPr id="260" name="Picture 2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3154425" y="4998828"/>
            <a:ext cx="400471" cy="2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B3CE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61" name="Picture 49" descr="IntelliSwitch_sta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71" y="3481668"/>
            <a:ext cx="327687" cy="3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Text Box 79"/>
          <p:cNvSpPr txBox="1">
            <a:spLocks noChangeArrowheads="1"/>
          </p:cNvSpPr>
          <p:nvPr/>
        </p:nvSpPr>
        <p:spPr bwMode="auto">
          <a:xfrm>
            <a:off x="1891357" y="3381984"/>
            <a:ext cx="862552" cy="3690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" dirty="0">
                <a:latin typeface="Arial" charset="0"/>
                <a:ea typeface="ＭＳ Ｐゴシック" pitchFamily="-65" charset="-128"/>
                <a:cs typeface="Arial" charset="0"/>
              </a:rPr>
              <a:t>Distribution switch</a:t>
            </a:r>
          </a:p>
        </p:txBody>
      </p:sp>
      <p:sp>
        <p:nvSpPr>
          <p:cNvPr id="294" name="Text Box 97"/>
          <p:cNvSpPr txBox="1">
            <a:spLocks noChangeArrowheads="1"/>
          </p:cNvSpPr>
          <p:nvPr/>
        </p:nvSpPr>
        <p:spPr bwMode="auto">
          <a:xfrm>
            <a:off x="2395753" y="5177637"/>
            <a:ext cx="764291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Controller</a:t>
            </a:r>
          </a:p>
        </p:txBody>
      </p:sp>
      <p:sp>
        <p:nvSpPr>
          <p:cNvPr id="295" name="Text Box 97"/>
          <p:cNvSpPr txBox="1">
            <a:spLocks noChangeArrowheads="1"/>
          </p:cNvSpPr>
          <p:nvPr/>
        </p:nvSpPr>
        <p:spPr bwMode="auto">
          <a:xfrm>
            <a:off x="2981509" y="5189669"/>
            <a:ext cx="764291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Controller</a:t>
            </a:r>
          </a:p>
        </p:txBody>
      </p:sp>
      <p:sp>
        <p:nvSpPr>
          <p:cNvPr id="298" name="Text Box 104"/>
          <p:cNvSpPr txBox="1">
            <a:spLocks noChangeArrowheads="1"/>
          </p:cNvSpPr>
          <p:nvPr/>
        </p:nvSpPr>
        <p:spPr bwMode="auto">
          <a:xfrm>
            <a:off x="259249" y="2758649"/>
            <a:ext cx="2345412" cy="4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anchor="b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200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Cell/Area Zones - Levels 0-2</a:t>
            </a:r>
            <a:r>
              <a:rPr lang="en-US" sz="933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/>
            </a:r>
            <a:br>
              <a:rPr lang="en-US" sz="933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</a:br>
            <a:r>
              <a:rPr lang="en-US" sz="933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(Lines, Machines, Skids, Equipment)</a:t>
            </a:r>
          </a:p>
        </p:txBody>
      </p:sp>
      <p:grpSp>
        <p:nvGrpSpPr>
          <p:cNvPr id="305" name="Group 304"/>
          <p:cNvGrpSpPr/>
          <p:nvPr/>
        </p:nvGrpSpPr>
        <p:grpSpPr>
          <a:xfrm>
            <a:off x="1863345" y="3893654"/>
            <a:ext cx="431157" cy="194427"/>
            <a:chOff x="4127514" y="3648740"/>
            <a:chExt cx="323368" cy="145820"/>
          </a:xfrm>
        </p:grpSpPr>
        <p:pic>
          <p:nvPicPr>
            <p:cNvPr id="306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" name="Rectangle 306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2173504" y="4234342"/>
            <a:ext cx="431157" cy="194427"/>
            <a:chOff x="4127514" y="3648740"/>
            <a:chExt cx="323368" cy="145820"/>
          </a:xfrm>
        </p:grpSpPr>
        <p:pic>
          <p:nvPicPr>
            <p:cNvPr id="309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Rectangle 309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1511141" y="4405516"/>
            <a:ext cx="431157" cy="194427"/>
            <a:chOff x="4127514" y="3648740"/>
            <a:chExt cx="323368" cy="145820"/>
          </a:xfrm>
        </p:grpSpPr>
        <p:pic>
          <p:nvPicPr>
            <p:cNvPr id="312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Rectangle 312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1264282" y="3883376"/>
            <a:ext cx="431157" cy="194427"/>
            <a:chOff x="4127514" y="3648740"/>
            <a:chExt cx="323368" cy="145820"/>
          </a:xfrm>
        </p:grpSpPr>
        <p:pic>
          <p:nvPicPr>
            <p:cNvPr id="315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Rectangle 315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911048" y="4298640"/>
            <a:ext cx="431157" cy="194427"/>
            <a:chOff x="4127514" y="3648740"/>
            <a:chExt cx="323368" cy="145820"/>
          </a:xfrm>
        </p:grpSpPr>
        <p:pic>
          <p:nvPicPr>
            <p:cNvPr id="318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" name="Rectangle 318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sp>
        <p:nvSpPr>
          <p:cNvPr id="323" name="TextBox 49"/>
          <p:cNvSpPr txBox="1">
            <a:spLocks noChangeArrowheads="1"/>
          </p:cNvSpPr>
          <p:nvPr/>
        </p:nvSpPr>
        <p:spPr bwMode="auto">
          <a:xfrm>
            <a:off x="3663397" y="4461807"/>
            <a:ext cx="1111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Laptop for Programming (Studio 5000)</a:t>
            </a:r>
          </a:p>
        </p:txBody>
      </p:sp>
      <p:pic>
        <p:nvPicPr>
          <p:cNvPr id="324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1920000">
            <a:off x="3330470" y="3650329"/>
            <a:ext cx="104291" cy="45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" name="Picture 326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17" y="3155053"/>
            <a:ext cx="296540" cy="498567"/>
          </a:xfrm>
          <a:prstGeom prst="rect">
            <a:avLst/>
          </a:prstGeom>
        </p:spPr>
      </p:pic>
      <p:sp>
        <p:nvSpPr>
          <p:cNvPr id="328" name="Rounded Rectangle 327"/>
          <p:cNvSpPr/>
          <p:nvPr/>
        </p:nvSpPr>
        <p:spPr bwMode="auto">
          <a:xfrm>
            <a:off x="3007257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9" name="Rounded Rectangle 328"/>
          <p:cNvSpPr/>
          <p:nvPr/>
        </p:nvSpPr>
        <p:spPr bwMode="auto">
          <a:xfrm>
            <a:off x="3098425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0" name="Rounded Rectangle 329"/>
          <p:cNvSpPr/>
          <p:nvPr/>
        </p:nvSpPr>
        <p:spPr bwMode="auto">
          <a:xfrm>
            <a:off x="3008291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" name="Rounded Rectangle 330"/>
          <p:cNvSpPr/>
          <p:nvPr/>
        </p:nvSpPr>
        <p:spPr bwMode="auto">
          <a:xfrm>
            <a:off x="3099458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2" name="Rounded Rectangle 331"/>
          <p:cNvSpPr/>
          <p:nvPr/>
        </p:nvSpPr>
        <p:spPr bwMode="auto">
          <a:xfrm>
            <a:off x="3008291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3" name="Rounded Rectangle 332"/>
          <p:cNvSpPr/>
          <p:nvPr/>
        </p:nvSpPr>
        <p:spPr bwMode="auto">
          <a:xfrm>
            <a:off x="3099458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35" name="Picture 334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43" y="3155053"/>
            <a:ext cx="296540" cy="498567"/>
          </a:xfrm>
          <a:prstGeom prst="rect">
            <a:avLst/>
          </a:prstGeom>
        </p:spPr>
      </p:pic>
      <p:sp>
        <p:nvSpPr>
          <p:cNvPr id="336" name="Rounded Rectangle 335"/>
          <p:cNvSpPr/>
          <p:nvPr/>
        </p:nvSpPr>
        <p:spPr bwMode="auto">
          <a:xfrm>
            <a:off x="3325482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" name="Rounded Rectangle 336"/>
          <p:cNvSpPr/>
          <p:nvPr/>
        </p:nvSpPr>
        <p:spPr bwMode="auto">
          <a:xfrm>
            <a:off x="3416650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" name="Rounded Rectangle 337"/>
          <p:cNvSpPr/>
          <p:nvPr/>
        </p:nvSpPr>
        <p:spPr bwMode="auto">
          <a:xfrm>
            <a:off x="3326517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9" name="Rounded Rectangle 338"/>
          <p:cNvSpPr/>
          <p:nvPr/>
        </p:nvSpPr>
        <p:spPr bwMode="auto">
          <a:xfrm>
            <a:off x="3417683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0" name="Rounded Rectangle 339"/>
          <p:cNvSpPr/>
          <p:nvPr/>
        </p:nvSpPr>
        <p:spPr bwMode="auto">
          <a:xfrm>
            <a:off x="3326517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1" name="Rounded Rectangle 340"/>
          <p:cNvSpPr/>
          <p:nvPr/>
        </p:nvSpPr>
        <p:spPr bwMode="auto">
          <a:xfrm>
            <a:off x="3417683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3" name="Picture 342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63" y="3155053"/>
            <a:ext cx="296540" cy="498567"/>
          </a:xfrm>
          <a:prstGeom prst="rect">
            <a:avLst/>
          </a:prstGeom>
        </p:spPr>
      </p:pic>
      <p:sp>
        <p:nvSpPr>
          <p:cNvPr id="344" name="Rounded Rectangle 343"/>
          <p:cNvSpPr/>
          <p:nvPr/>
        </p:nvSpPr>
        <p:spPr bwMode="auto">
          <a:xfrm>
            <a:off x="3639302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" name="Rounded Rectangle 344"/>
          <p:cNvSpPr/>
          <p:nvPr/>
        </p:nvSpPr>
        <p:spPr bwMode="auto">
          <a:xfrm>
            <a:off x="3730470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6" name="Rounded Rectangle 345"/>
          <p:cNvSpPr/>
          <p:nvPr/>
        </p:nvSpPr>
        <p:spPr bwMode="auto">
          <a:xfrm>
            <a:off x="3640337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7" name="Rounded Rectangle 346"/>
          <p:cNvSpPr/>
          <p:nvPr/>
        </p:nvSpPr>
        <p:spPr bwMode="auto">
          <a:xfrm>
            <a:off x="3731503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" name="Rounded Rectangle 347"/>
          <p:cNvSpPr/>
          <p:nvPr/>
        </p:nvSpPr>
        <p:spPr bwMode="auto">
          <a:xfrm>
            <a:off x="3640337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9" name="Rounded Rectangle 348"/>
          <p:cNvSpPr/>
          <p:nvPr/>
        </p:nvSpPr>
        <p:spPr bwMode="auto">
          <a:xfrm>
            <a:off x="3731503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1" name="Picture 350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21" y="3155053"/>
            <a:ext cx="296540" cy="498567"/>
          </a:xfrm>
          <a:prstGeom prst="rect">
            <a:avLst/>
          </a:prstGeom>
        </p:spPr>
      </p:pic>
      <p:sp>
        <p:nvSpPr>
          <p:cNvPr id="352" name="Rounded Rectangle 351"/>
          <p:cNvSpPr/>
          <p:nvPr/>
        </p:nvSpPr>
        <p:spPr bwMode="auto">
          <a:xfrm>
            <a:off x="3960761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3" name="Rounded Rectangle 352"/>
          <p:cNvSpPr/>
          <p:nvPr/>
        </p:nvSpPr>
        <p:spPr bwMode="auto">
          <a:xfrm>
            <a:off x="4051929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4" name="Rounded Rectangle 353"/>
          <p:cNvSpPr/>
          <p:nvPr/>
        </p:nvSpPr>
        <p:spPr bwMode="auto">
          <a:xfrm>
            <a:off x="3961795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Rounded Rectangle 354"/>
          <p:cNvSpPr/>
          <p:nvPr/>
        </p:nvSpPr>
        <p:spPr bwMode="auto">
          <a:xfrm>
            <a:off x="4052962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6" name="Rounded Rectangle 355"/>
          <p:cNvSpPr/>
          <p:nvPr/>
        </p:nvSpPr>
        <p:spPr bwMode="auto">
          <a:xfrm>
            <a:off x="3961795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Rounded Rectangle 356"/>
          <p:cNvSpPr/>
          <p:nvPr/>
        </p:nvSpPr>
        <p:spPr bwMode="auto">
          <a:xfrm>
            <a:off x="4052962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9" name="Picture 358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05" y="3155053"/>
            <a:ext cx="296540" cy="498567"/>
          </a:xfrm>
          <a:prstGeom prst="rect">
            <a:avLst/>
          </a:prstGeom>
        </p:spPr>
      </p:pic>
      <p:sp>
        <p:nvSpPr>
          <p:cNvPr id="360" name="Rounded Rectangle 359"/>
          <p:cNvSpPr/>
          <p:nvPr/>
        </p:nvSpPr>
        <p:spPr bwMode="auto">
          <a:xfrm>
            <a:off x="4268745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1" name="Rounded Rectangle 360"/>
          <p:cNvSpPr/>
          <p:nvPr/>
        </p:nvSpPr>
        <p:spPr bwMode="auto">
          <a:xfrm>
            <a:off x="4359913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2" name="Rounded Rectangle 361"/>
          <p:cNvSpPr/>
          <p:nvPr/>
        </p:nvSpPr>
        <p:spPr bwMode="auto">
          <a:xfrm>
            <a:off x="4269779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3" name="Rounded Rectangle 362"/>
          <p:cNvSpPr/>
          <p:nvPr/>
        </p:nvSpPr>
        <p:spPr bwMode="auto">
          <a:xfrm>
            <a:off x="4360946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4" name="Rounded Rectangle 363"/>
          <p:cNvSpPr/>
          <p:nvPr/>
        </p:nvSpPr>
        <p:spPr bwMode="auto">
          <a:xfrm>
            <a:off x="4269779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5" name="Rounded Rectangle 364"/>
          <p:cNvSpPr/>
          <p:nvPr/>
        </p:nvSpPr>
        <p:spPr bwMode="auto">
          <a:xfrm>
            <a:off x="4360946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7" name="Picture 366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23" y="3155053"/>
            <a:ext cx="296540" cy="498567"/>
          </a:xfrm>
          <a:prstGeom prst="rect">
            <a:avLst/>
          </a:prstGeom>
        </p:spPr>
      </p:pic>
      <p:sp>
        <p:nvSpPr>
          <p:cNvPr id="368" name="Rounded Rectangle 367"/>
          <p:cNvSpPr/>
          <p:nvPr/>
        </p:nvSpPr>
        <p:spPr bwMode="auto">
          <a:xfrm>
            <a:off x="2699962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Rounded Rectangle 368"/>
          <p:cNvSpPr/>
          <p:nvPr/>
        </p:nvSpPr>
        <p:spPr bwMode="auto">
          <a:xfrm>
            <a:off x="2791130" y="324042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" name="Rounded Rectangle 369"/>
          <p:cNvSpPr/>
          <p:nvPr/>
        </p:nvSpPr>
        <p:spPr bwMode="auto">
          <a:xfrm>
            <a:off x="2700997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" name="Rounded Rectangle 370"/>
          <p:cNvSpPr/>
          <p:nvPr/>
        </p:nvSpPr>
        <p:spPr bwMode="auto">
          <a:xfrm>
            <a:off x="2792163" y="333374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" name="Rounded Rectangle 371"/>
          <p:cNvSpPr/>
          <p:nvPr/>
        </p:nvSpPr>
        <p:spPr bwMode="auto">
          <a:xfrm>
            <a:off x="2700997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" name="Rounded Rectangle 372"/>
          <p:cNvSpPr/>
          <p:nvPr/>
        </p:nvSpPr>
        <p:spPr bwMode="auto">
          <a:xfrm>
            <a:off x="2792163" y="3429714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83825" y="2243713"/>
            <a:ext cx="2008850" cy="3763097"/>
            <a:chOff x="9802150" y="2256691"/>
            <a:chExt cx="2008850" cy="3428154"/>
          </a:xfrm>
        </p:grpSpPr>
        <p:sp>
          <p:nvSpPr>
            <p:cNvPr id="304" name="Rectangle 303"/>
            <p:cNvSpPr/>
            <p:nvPr/>
          </p:nvSpPr>
          <p:spPr bwMode="auto">
            <a:xfrm>
              <a:off x="9802150" y="2256691"/>
              <a:ext cx="2008850" cy="3362381"/>
            </a:xfrm>
            <a:prstGeom prst="rect">
              <a:avLst/>
            </a:prstGeom>
            <a:noFill/>
            <a:ln>
              <a:solidFill>
                <a:schemeClr val="tx1"/>
              </a:solidFill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0" name="TextBox 49"/>
            <p:cNvSpPr txBox="1">
              <a:spLocks noChangeArrowheads="1"/>
            </p:cNvSpPr>
            <p:nvPr/>
          </p:nvSpPr>
          <p:spPr bwMode="auto">
            <a:xfrm>
              <a:off x="9918476" y="2578571"/>
              <a:ext cx="1856359" cy="176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b="1" dirty="0" smtClean="0"/>
                <a:t>Recommended </a:t>
              </a:r>
              <a:r>
                <a:rPr lang="en-US" sz="800" b="1" dirty="0"/>
                <a:t>- </a:t>
              </a:r>
              <a:r>
                <a:rPr lang="en-US" sz="800" b="1" dirty="0" err="1"/>
                <a:t>WiFi</a:t>
              </a:r>
              <a:r>
                <a:rPr lang="en-US" sz="800" b="1" dirty="0"/>
                <a:t> only </a:t>
              </a:r>
              <a:r>
                <a:rPr lang="en-US" sz="800" dirty="0"/>
                <a:t>iOS or Android device </a:t>
              </a:r>
              <a:r>
                <a:rPr lang="en-US" sz="800" dirty="0" smtClean="0"/>
                <a:t>(refer to supported device list)</a:t>
              </a:r>
              <a:endParaRPr lang="en-US" sz="800" dirty="0"/>
            </a:p>
            <a:p>
              <a:pPr eaLnBrk="1" hangingPunct="1"/>
              <a:endParaRPr lang="en-US" sz="800" b="1" dirty="0" smtClean="0"/>
            </a:p>
            <a:p>
              <a:pPr eaLnBrk="1" hangingPunct="1"/>
              <a:r>
                <a:rPr lang="en-US" sz="800" b="1" dirty="0" err="1" smtClean="0"/>
                <a:t>WiFi</a:t>
              </a:r>
              <a:r>
                <a:rPr lang="en-US" sz="800" b="1" dirty="0" smtClean="0"/>
                <a:t> </a:t>
              </a:r>
              <a:r>
                <a:rPr lang="en-US" sz="800" dirty="0"/>
                <a:t>iOS or Android device </a:t>
              </a:r>
              <a:r>
                <a:rPr lang="en-US" sz="800" dirty="0" smtClean="0"/>
                <a:t>(refer to supported devices list) </a:t>
              </a:r>
              <a:r>
                <a:rPr lang="en-US" sz="800" dirty="0"/>
                <a:t>with cellular data service. All modules will be available BUT this will NOT SYNC ANY DEVICE DATA TO THE </a:t>
              </a:r>
              <a:r>
                <a:rPr lang="en-US" sz="800" dirty="0" smtClean="0"/>
                <a:t>CLOUD</a:t>
              </a:r>
              <a:r>
                <a:rPr lang="en-US" sz="800" dirty="0"/>
                <a:t> </a:t>
              </a:r>
              <a:r>
                <a:rPr lang="en-US" sz="800" dirty="0" smtClean="0"/>
                <a:t>and the user has to disconnect from the local Wi-Fi for sync to occur.</a:t>
              </a:r>
            </a:p>
            <a:p>
              <a:pPr eaLnBrk="1" hangingPunct="1"/>
              <a:endParaRPr lang="en-US" sz="800" dirty="0"/>
            </a:p>
            <a:p>
              <a:pPr eaLnBrk="1" hangingPunct="1"/>
              <a:endParaRPr lang="en-US" sz="800" b="1" dirty="0" smtClean="0"/>
            </a:p>
            <a:p>
              <a:pPr eaLnBrk="1" hangingPunct="1"/>
              <a:endParaRPr lang="en-US" sz="800" dirty="0"/>
            </a:p>
          </p:txBody>
        </p:sp>
        <p:sp>
          <p:nvSpPr>
            <p:cNvPr id="334" name="TextBox 49"/>
            <p:cNvSpPr txBox="1">
              <a:spLocks noChangeArrowheads="1"/>
            </p:cNvSpPr>
            <p:nvPr/>
          </p:nvSpPr>
          <p:spPr bwMode="auto">
            <a:xfrm>
              <a:off x="9899055" y="2306109"/>
              <a:ext cx="1856359" cy="2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b="1" dirty="0" smtClean="0"/>
                <a:t>TeamONE</a:t>
              </a:r>
              <a:endParaRPr lang="en-US" sz="1100" b="1" dirty="0"/>
            </a:p>
          </p:txBody>
        </p:sp>
        <p:sp>
          <p:nvSpPr>
            <p:cNvPr id="358" name="TextBox 49"/>
            <p:cNvSpPr txBox="1">
              <a:spLocks noChangeArrowheads="1"/>
            </p:cNvSpPr>
            <p:nvPr/>
          </p:nvSpPr>
          <p:spPr bwMode="auto">
            <a:xfrm>
              <a:off x="9931257" y="4142743"/>
              <a:ext cx="1856359" cy="154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b="1" dirty="0" smtClean="0"/>
                <a:t>TeamONE module details using </a:t>
              </a:r>
              <a:r>
                <a:rPr lang="en-US" sz="800" b="1" dirty="0" err="1" smtClean="0"/>
                <a:t>WiFi</a:t>
              </a:r>
              <a:r>
                <a:rPr lang="en-US" sz="800" b="1" dirty="0" smtClean="0"/>
                <a:t> only:</a:t>
              </a:r>
            </a:p>
            <a:p>
              <a:pPr eaLnBrk="1" hangingPunct="1"/>
              <a:endParaRPr lang="en-US" sz="800" b="1" dirty="0"/>
            </a:p>
            <a:p>
              <a:pPr eaLnBrk="1" hangingPunct="1"/>
              <a:r>
                <a:rPr lang="en-US" sz="800" b="1" dirty="0" smtClean="0"/>
                <a:t>Device Health – </a:t>
              </a:r>
              <a:r>
                <a:rPr lang="en-US" sz="800" dirty="0" smtClean="0"/>
                <a:t>Connect to any Ethernet IP device and read high level status. Parameter tab shows up in device details page for Powerflex 525 or 755 only.</a:t>
              </a:r>
            </a:p>
            <a:p>
              <a:pPr eaLnBrk="1" hangingPunct="1"/>
              <a:endParaRPr lang="en-US" sz="800" b="1" dirty="0"/>
            </a:p>
            <a:p>
              <a:pPr eaLnBrk="1" hangingPunct="1"/>
              <a:r>
                <a:rPr lang="en-US" sz="800" b="1" dirty="0" smtClean="0"/>
                <a:t>Trend – </a:t>
              </a:r>
              <a:r>
                <a:rPr lang="en-US" sz="800" dirty="0"/>
                <a:t>Connect </a:t>
              </a:r>
              <a:r>
                <a:rPr lang="en-US" sz="800" dirty="0" smtClean="0"/>
                <a:t>Powerflex 525 or 755 only and do a real time trend of any parameter.</a:t>
              </a:r>
              <a:endParaRPr lang="en-US" sz="800" dirty="0"/>
            </a:p>
            <a:p>
              <a:pPr eaLnBrk="1" hangingPunct="1"/>
              <a:endParaRPr lang="en-US" sz="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00400" y="1719866"/>
            <a:ext cx="1380065" cy="757904"/>
            <a:chOff x="4091994" y="1232390"/>
            <a:chExt cx="1986905" cy="1091169"/>
          </a:xfrm>
        </p:grpSpPr>
        <p:pic>
          <p:nvPicPr>
            <p:cNvPr id="366" name="Picture 365"/>
            <p:cNvPicPr>
              <a:picLocks noChangeAspect="1"/>
            </p:cNvPicPr>
            <p:nvPr/>
          </p:nvPicPr>
          <p:blipFill>
            <a:blip r:embed="rId20" cstate="print">
              <a:lum bright="70000" contrast="-70000"/>
              <a:alphaModFix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994" y="1232390"/>
              <a:ext cx="1986905" cy="1091169"/>
            </a:xfrm>
            <a:prstGeom prst="rect">
              <a:avLst/>
            </a:prstGeom>
          </p:spPr>
        </p:pic>
        <p:pic>
          <p:nvPicPr>
            <p:cNvPr id="375" name="Picture 374" descr="Database_White.png"/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852" y="1680365"/>
              <a:ext cx="384935" cy="461775"/>
            </a:xfrm>
            <a:prstGeom prst="rect">
              <a:avLst/>
            </a:prstGeom>
          </p:spPr>
        </p:pic>
        <p:pic>
          <p:nvPicPr>
            <p:cNvPr id="376" name="Picture 375" descr="Database_White.png"/>
            <p:cNvPicPr>
              <a:picLocks noChangeAspect="1"/>
            </p:cNvPicPr>
            <p:nvPr/>
          </p:nvPicPr>
          <p:blipFill rotWithShape="1">
            <a:blip r:embed="rId2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48"/>
            <a:stretch/>
          </p:blipFill>
          <p:spPr>
            <a:xfrm>
              <a:off x="4747399" y="1789361"/>
              <a:ext cx="129982" cy="265853"/>
            </a:xfrm>
            <a:prstGeom prst="rect">
              <a:avLst/>
            </a:prstGeom>
          </p:spPr>
        </p:pic>
        <p:pic>
          <p:nvPicPr>
            <p:cNvPr id="377" name="Picture 376" descr="Database_White.png"/>
            <p:cNvPicPr>
              <a:picLocks noChangeAspect="1"/>
            </p:cNvPicPr>
            <p:nvPr/>
          </p:nvPicPr>
          <p:blipFill rotWithShape="1">
            <a:blip r:embed="rId2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298426" y="1798829"/>
              <a:ext cx="110807" cy="265853"/>
            </a:xfrm>
            <a:prstGeom prst="rect">
              <a:avLst/>
            </a:prstGeom>
          </p:spPr>
        </p:pic>
      </p:grpSp>
      <p:sp>
        <p:nvSpPr>
          <p:cNvPr id="378" name="TextBox 49"/>
          <p:cNvSpPr txBox="1">
            <a:spLocks noChangeArrowheads="1"/>
          </p:cNvSpPr>
          <p:nvPr/>
        </p:nvSpPr>
        <p:spPr bwMode="auto">
          <a:xfrm>
            <a:off x="2514600" y="2825077"/>
            <a:ext cx="2162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 err="1" smtClean="0"/>
              <a:t>SmartPhone</a:t>
            </a:r>
            <a:r>
              <a:rPr lang="en-US" sz="800" dirty="0" smtClean="0"/>
              <a:t> devices for TeamONE</a:t>
            </a:r>
          </a:p>
          <a:p>
            <a:pPr algn="ctr" eaLnBrk="1" hangingPunct="1"/>
            <a:r>
              <a:rPr lang="en-US" sz="800" dirty="0" smtClean="0"/>
              <a:t>(Monitoring &amp; collaboration)</a:t>
            </a:r>
            <a:endParaRPr lang="en-US" sz="800" dirty="0"/>
          </a:p>
        </p:txBody>
      </p:sp>
      <p:sp>
        <p:nvSpPr>
          <p:cNvPr id="379" name="Rectangle 378"/>
          <p:cNvSpPr/>
          <p:nvPr/>
        </p:nvSpPr>
        <p:spPr bwMode="auto">
          <a:xfrm>
            <a:off x="137744" y="2689379"/>
            <a:ext cx="4453019" cy="310182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107069" y="2234442"/>
            <a:ext cx="291676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Option 2a - Autonomous</a:t>
            </a:r>
          </a:p>
        </p:txBody>
      </p:sp>
      <p:sp>
        <p:nvSpPr>
          <p:cNvPr id="382" name="TextBox 49"/>
          <p:cNvSpPr txBox="1">
            <a:spLocks noChangeArrowheads="1"/>
          </p:cNvSpPr>
          <p:nvPr/>
        </p:nvSpPr>
        <p:spPr bwMode="auto">
          <a:xfrm>
            <a:off x="137743" y="5838395"/>
            <a:ext cx="3791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AP = Access Point (locally managed) recommended MAC filtering, no broadcast SSID, WPA2</a:t>
            </a:r>
            <a:endParaRPr lang="en-US" sz="1200" dirty="0"/>
          </a:p>
        </p:txBody>
      </p:sp>
      <p:sp>
        <p:nvSpPr>
          <p:cNvPr id="383" name="Line 22"/>
          <p:cNvSpPr>
            <a:spLocks noChangeShapeType="1"/>
          </p:cNvSpPr>
          <p:nvPr/>
        </p:nvSpPr>
        <p:spPr bwMode="auto">
          <a:xfrm>
            <a:off x="7993837" y="4854204"/>
            <a:ext cx="0" cy="174236"/>
          </a:xfrm>
          <a:prstGeom prst="line">
            <a:avLst/>
          </a:prstGeom>
          <a:noFill/>
          <a:ln w="19050" cap="sq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4" name="Line 8"/>
          <p:cNvSpPr>
            <a:spLocks noChangeShapeType="1"/>
          </p:cNvSpPr>
          <p:nvPr/>
        </p:nvSpPr>
        <p:spPr bwMode="auto">
          <a:xfrm flipH="1">
            <a:off x="5898955" y="4538176"/>
            <a:ext cx="427863" cy="549681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385" name="Line 9"/>
          <p:cNvSpPr>
            <a:spLocks noChangeShapeType="1"/>
          </p:cNvSpPr>
          <p:nvPr/>
        </p:nvSpPr>
        <p:spPr bwMode="auto">
          <a:xfrm flipH="1">
            <a:off x="5147270" y="4464560"/>
            <a:ext cx="542427" cy="314641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386" name="Line 9"/>
          <p:cNvSpPr>
            <a:spLocks noChangeShapeType="1"/>
          </p:cNvSpPr>
          <p:nvPr/>
        </p:nvSpPr>
        <p:spPr bwMode="auto">
          <a:xfrm>
            <a:off x="7040411" y="4348802"/>
            <a:ext cx="364569" cy="386853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387" name="Line 9"/>
          <p:cNvSpPr>
            <a:spLocks noChangeShapeType="1"/>
          </p:cNvSpPr>
          <p:nvPr/>
        </p:nvSpPr>
        <p:spPr bwMode="auto">
          <a:xfrm flipV="1">
            <a:off x="5488689" y="4474084"/>
            <a:ext cx="276344" cy="554352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388" name="Line 9"/>
          <p:cNvSpPr>
            <a:spLocks noChangeShapeType="1"/>
          </p:cNvSpPr>
          <p:nvPr/>
        </p:nvSpPr>
        <p:spPr bwMode="auto">
          <a:xfrm>
            <a:off x="7404978" y="4701001"/>
            <a:ext cx="0" cy="392857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389" name="Line 24"/>
          <p:cNvSpPr>
            <a:spLocks noChangeShapeType="1"/>
          </p:cNvSpPr>
          <p:nvPr/>
        </p:nvSpPr>
        <p:spPr bwMode="auto">
          <a:xfrm flipH="1" flipV="1">
            <a:off x="6464677" y="3698718"/>
            <a:ext cx="230192" cy="199349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390" name="Line 25"/>
          <p:cNvSpPr>
            <a:spLocks noChangeShapeType="1"/>
          </p:cNvSpPr>
          <p:nvPr/>
        </p:nvSpPr>
        <p:spPr bwMode="auto">
          <a:xfrm flipV="1">
            <a:off x="6165227" y="3665203"/>
            <a:ext cx="194257" cy="296169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391" name="Freeform 40"/>
          <p:cNvSpPr>
            <a:spLocks/>
          </p:cNvSpPr>
          <p:nvPr/>
        </p:nvSpPr>
        <p:spPr bwMode="auto">
          <a:xfrm>
            <a:off x="5736128" y="3999552"/>
            <a:ext cx="1334777" cy="494575"/>
          </a:xfrm>
          <a:custGeom>
            <a:avLst/>
            <a:gdLst>
              <a:gd name="T0" fmla="*/ 2147483647 w 792"/>
              <a:gd name="T1" fmla="*/ 2147483647 h 485"/>
              <a:gd name="T2" fmla="*/ 2147483647 w 792"/>
              <a:gd name="T3" fmla="*/ 2147483647 h 485"/>
              <a:gd name="T4" fmla="*/ 2147483647 w 792"/>
              <a:gd name="T5" fmla="*/ 2147483647 h 485"/>
              <a:gd name="T6" fmla="*/ 2147483647 w 792"/>
              <a:gd name="T7" fmla="*/ 2147483647 h 485"/>
              <a:gd name="T8" fmla="*/ 2147483647 w 792"/>
              <a:gd name="T9" fmla="*/ 2147483647 h 485"/>
              <a:gd name="T10" fmla="*/ 2147483647 w 792"/>
              <a:gd name="T11" fmla="*/ 2147483647 h 485"/>
              <a:gd name="T12" fmla="*/ 2147483647 w 792"/>
              <a:gd name="T13" fmla="*/ 2147483647 h 485"/>
              <a:gd name="T14" fmla="*/ 2147483647 w 792"/>
              <a:gd name="T15" fmla="*/ 2147483647 h 485"/>
              <a:gd name="T16" fmla="*/ 2147483647 w 792"/>
              <a:gd name="T17" fmla="*/ 2147483647 h 485"/>
              <a:gd name="T18" fmla="*/ 2147483647 w 792"/>
              <a:gd name="T19" fmla="*/ 2147483647 h 485"/>
              <a:gd name="T20" fmla="*/ 2147483647 w 792"/>
              <a:gd name="T21" fmla="*/ 2147483647 h 485"/>
              <a:gd name="T22" fmla="*/ 2147483647 w 792"/>
              <a:gd name="T23" fmla="*/ 2147483647 h 485"/>
              <a:gd name="T24" fmla="*/ 2147483647 w 792"/>
              <a:gd name="T25" fmla="*/ 0 h 4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2"/>
              <a:gd name="T40" fmla="*/ 0 h 485"/>
              <a:gd name="T41" fmla="*/ 792 w 792"/>
              <a:gd name="T42" fmla="*/ 485 h 4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2" h="485">
                <a:moveTo>
                  <a:pt x="260" y="15"/>
                </a:moveTo>
                <a:cubicBezTo>
                  <a:pt x="207" y="25"/>
                  <a:pt x="154" y="35"/>
                  <a:pt x="115" y="60"/>
                </a:cubicBezTo>
                <a:cubicBezTo>
                  <a:pt x="76" y="85"/>
                  <a:pt x="39" y="122"/>
                  <a:pt x="23" y="163"/>
                </a:cubicBezTo>
                <a:cubicBezTo>
                  <a:pt x="7" y="204"/>
                  <a:pt x="0" y="262"/>
                  <a:pt x="17" y="304"/>
                </a:cubicBezTo>
                <a:cubicBezTo>
                  <a:pt x="34" y="346"/>
                  <a:pt x="83" y="387"/>
                  <a:pt x="124" y="414"/>
                </a:cubicBezTo>
                <a:cubicBezTo>
                  <a:pt x="165" y="441"/>
                  <a:pt x="215" y="454"/>
                  <a:pt x="265" y="466"/>
                </a:cubicBezTo>
                <a:cubicBezTo>
                  <a:pt x="315" y="478"/>
                  <a:pt x="371" y="485"/>
                  <a:pt x="427" y="484"/>
                </a:cubicBezTo>
                <a:cubicBezTo>
                  <a:pt x="483" y="483"/>
                  <a:pt x="551" y="478"/>
                  <a:pt x="601" y="460"/>
                </a:cubicBezTo>
                <a:cubicBezTo>
                  <a:pt x="651" y="442"/>
                  <a:pt x="699" y="410"/>
                  <a:pt x="730" y="376"/>
                </a:cubicBezTo>
                <a:cubicBezTo>
                  <a:pt x="761" y="342"/>
                  <a:pt x="784" y="299"/>
                  <a:pt x="788" y="258"/>
                </a:cubicBezTo>
                <a:cubicBezTo>
                  <a:pt x="792" y="217"/>
                  <a:pt x="776" y="168"/>
                  <a:pt x="752" y="132"/>
                </a:cubicBezTo>
                <a:cubicBezTo>
                  <a:pt x="728" y="96"/>
                  <a:pt x="678" y="65"/>
                  <a:pt x="643" y="43"/>
                </a:cubicBezTo>
                <a:cubicBezTo>
                  <a:pt x="608" y="21"/>
                  <a:pt x="560" y="8"/>
                  <a:pt x="544" y="0"/>
                </a:cubicBezTo>
              </a:path>
            </a:pathLst>
          </a:cu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" charset="0"/>
              <a:ea typeface="ＭＳ Ｐゴシック" pitchFamily="-65" charset="-128"/>
              <a:cs typeface="Arial" charset="0"/>
            </a:endParaRPr>
          </a:p>
        </p:txBody>
      </p:sp>
      <p:sp>
        <p:nvSpPr>
          <p:cNvPr id="392" name="Text Box 96"/>
          <p:cNvSpPr txBox="1">
            <a:spLocks noChangeArrowheads="1"/>
          </p:cNvSpPr>
          <p:nvPr/>
        </p:nvSpPr>
        <p:spPr bwMode="auto">
          <a:xfrm>
            <a:off x="5693074" y="5172777"/>
            <a:ext cx="450043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I/O</a:t>
            </a:r>
          </a:p>
        </p:txBody>
      </p:sp>
      <p:sp>
        <p:nvSpPr>
          <p:cNvPr id="393" name="Text Box 97"/>
          <p:cNvSpPr txBox="1">
            <a:spLocks noChangeArrowheads="1"/>
          </p:cNvSpPr>
          <p:nvPr/>
        </p:nvSpPr>
        <p:spPr bwMode="auto">
          <a:xfrm>
            <a:off x="5957088" y="5208035"/>
            <a:ext cx="667173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Drive</a:t>
            </a:r>
          </a:p>
        </p:txBody>
      </p:sp>
      <p:pic>
        <p:nvPicPr>
          <p:cNvPr id="394" name="Picture 36" descr="Router with firew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694" y="4649354"/>
            <a:ext cx="305545" cy="20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" name="Picture 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974891" y="4606252"/>
            <a:ext cx="384523" cy="21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B3CE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96" name="Picture 2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217233" y="5020952"/>
            <a:ext cx="400471" cy="2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B3CE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97" name="Text Box 93"/>
          <p:cNvSpPr txBox="1">
            <a:spLocks noChangeArrowheads="1"/>
          </p:cNvSpPr>
          <p:nvPr/>
        </p:nvSpPr>
        <p:spPr bwMode="auto">
          <a:xfrm>
            <a:off x="4724400" y="5219537"/>
            <a:ext cx="1125732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FactoryTalk Client</a:t>
            </a:r>
          </a:p>
        </p:txBody>
      </p:sp>
      <p:pic>
        <p:nvPicPr>
          <p:cNvPr id="39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87" y="4960384"/>
            <a:ext cx="381692" cy="2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" name="Line 100"/>
          <p:cNvSpPr>
            <a:spLocks noChangeShapeType="1"/>
          </p:cNvSpPr>
          <p:nvPr/>
        </p:nvSpPr>
        <p:spPr bwMode="auto">
          <a:xfrm flipV="1">
            <a:off x="7083504" y="4163736"/>
            <a:ext cx="664695" cy="151692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2133" kern="0" dirty="0">
              <a:solidFill>
                <a:sysClr val="windowText" lastClr="000000"/>
              </a:solidFill>
            </a:endParaRPr>
          </a:p>
        </p:txBody>
      </p:sp>
      <p:pic>
        <p:nvPicPr>
          <p:cNvPr id="40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23" y="4250749"/>
            <a:ext cx="459033" cy="3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17340000" flipH="1">
            <a:off x="8091063" y="4083080"/>
            <a:ext cx="104291" cy="45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" name="Picture 2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20280000">
            <a:off x="7865343" y="4272492"/>
            <a:ext cx="106059" cy="34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" name="TextBox 49"/>
          <p:cNvSpPr txBox="1">
            <a:spLocks noChangeArrowheads="1"/>
          </p:cNvSpPr>
          <p:nvPr/>
        </p:nvSpPr>
        <p:spPr bwMode="auto">
          <a:xfrm>
            <a:off x="8058731" y="4714174"/>
            <a:ext cx="509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WGB</a:t>
            </a:r>
          </a:p>
        </p:txBody>
      </p:sp>
      <p:pic>
        <p:nvPicPr>
          <p:cNvPr id="404" name="Picture 1" descr="WirelessBrid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47" y="4605191"/>
            <a:ext cx="276417" cy="24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" name="Picture 1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06" y="4981848"/>
            <a:ext cx="250329" cy="29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" name="Line 8"/>
          <p:cNvSpPr>
            <a:spLocks noChangeShapeType="1"/>
          </p:cNvSpPr>
          <p:nvPr/>
        </p:nvSpPr>
        <p:spPr bwMode="auto">
          <a:xfrm flipH="1">
            <a:off x="6273531" y="4577009"/>
            <a:ext cx="85952" cy="488788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407" name="Line 8"/>
          <p:cNvSpPr>
            <a:spLocks noChangeShapeType="1"/>
          </p:cNvSpPr>
          <p:nvPr/>
        </p:nvSpPr>
        <p:spPr bwMode="auto">
          <a:xfrm>
            <a:off x="6423935" y="4564183"/>
            <a:ext cx="318071" cy="486272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pic>
        <p:nvPicPr>
          <p:cNvPr id="408" name="Picture 5" descr="CENTERLINE_2100-reduc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77" y="4889753"/>
            <a:ext cx="288711" cy="3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" name="Object 408"/>
          <p:cNvGraphicFramePr>
            <a:graphicFrameLocks noChangeAspect="1"/>
          </p:cNvGraphicFramePr>
          <p:nvPr>
            <p:extLst/>
          </p:nvPr>
        </p:nvGraphicFramePr>
        <p:xfrm>
          <a:off x="6193221" y="4927858"/>
          <a:ext cx="168173" cy="31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24" imgW="1028844" imgH="1895238" progId="PBrush">
                  <p:embed/>
                </p:oleObj>
              </mc:Choice>
              <mc:Fallback>
                <p:oleObj name="Bitmap Image" r:id="rId24" imgW="1028844" imgH="18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221" y="4927858"/>
                        <a:ext cx="168173" cy="311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" name="Picture 40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4491" y="4075643"/>
            <a:ext cx="350315" cy="193277"/>
          </a:xfrm>
          <a:prstGeom prst="rect">
            <a:avLst/>
          </a:prstGeom>
        </p:spPr>
      </p:pic>
      <p:sp>
        <p:nvSpPr>
          <p:cNvPr id="411" name="TextBox 49"/>
          <p:cNvSpPr txBox="1">
            <a:spLocks noChangeArrowheads="1"/>
          </p:cNvSpPr>
          <p:nvPr/>
        </p:nvSpPr>
        <p:spPr bwMode="auto">
          <a:xfrm>
            <a:off x="7402110" y="3882973"/>
            <a:ext cx="6055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LWAP</a:t>
            </a:r>
          </a:p>
        </p:txBody>
      </p:sp>
      <p:sp>
        <p:nvSpPr>
          <p:cNvPr id="412" name="Text Box 97"/>
          <p:cNvSpPr txBox="1">
            <a:spLocks noChangeArrowheads="1"/>
          </p:cNvSpPr>
          <p:nvPr/>
        </p:nvSpPr>
        <p:spPr bwMode="auto">
          <a:xfrm>
            <a:off x="4785945" y="4757678"/>
            <a:ext cx="764291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Controller</a:t>
            </a:r>
          </a:p>
        </p:txBody>
      </p:sp>
      <p:pic>
        <p:nvPicPr>
          <p:cNvPr id="413" name="Picture 2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802625" y="5016678"/>
            <a:ext cx="400471" cy="2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B3CE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15" name="Text Box 79"/>
          <p:cNvSpPr txBox="1">
            <a:spLocks noChangeArrowheads="1"/>
          </p:cNvSpPr>
          <p:nvPr/>
        </p:nvSpPr>
        <p:spPr bwMode="auto">
          <a:xfrm>
            <a:off x="5484938" y="3437658"/>
            <a:ext cx="862552" cy="3690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" dirty="0">
                <a:latin typeface="Arial" charset="0"/>
                <a:ea typeface="ＭＳ Ｐゴシック" pitchFamily="-65" charset="-128"/>
                <a:cs typeface="Arial" charset="0"/>
              </a:rPr>
              <a:t>Distribution switch</a:t>
            </a:r>
          </a:p>
        </p:txBody>
      </p:sp>
      <p:sp>
        <p:nvSpPr>
          <p:cNvPr id="416" name="Text Box 97"/>
          <p:cNvSpPr txBox="1">
            <a:spLocks noChangeArrowheads="1"/>
          </p:cNvSpPr>
          <p:nvPr/>
        </p:nvSpPr>
        <p:spPr bwMode="auto">
          <a:xfrm>
            <a:off x="7043953" y="5195487"/>
            <a:ext cx="764291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Controller</a:t>
            </a:r>
          </a:p>
        </p:txBody>
      </p:sp>
      <p:sp>
        <p:nvSpPr>
          <p:cNvPr id="417" name="Text Box 97"/>
          <p:cNvSpPr txBox="1">
            <a:spLocks noChangeArrowheads="1"/>
          </p:cNvSpPr>
          <p:nvPr/>
        </p:nvSpPr>
        <p:spPr bwMode="auto">
          <a:xfrm>
            <a:off x="7629709" y="5207519"/>
            <a:ext cx="764291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Controller</a:t>
            </a:r>
          </a:p>
        </p:txBody>
      </p:sp>
      <p:sp>
        <p:nvSpPr>
          <p:cNvPr id="418" name="Text Box 104"/>
          <p:cNvSpPr txBox="1">
            <a:spLocks noChangeArrowheads="1"/>
          </p:cNvSpPr>
          <p:nvPr/>
        </p:nvSpPr>
        <p:spPr bwMode="auto">
          <a:xfrm>
            <a:off x="4907449" y="2776499"/>
            <a:ext cx="2345412" cy="4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anchor="b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200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Cell/Area Zones - Levels 0-2</a:t>
            </a:r>
            <a:r>
              <a:rPr lang="en-US" sz="933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/>
            </a:r>
            <a:br>
              <a:rPr lang="en-US" sz="933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</a:br>
            <a:r>
              <a:rPr lang="en-US" sz="933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(Lines, Machines, Skids, Equipment)</a:t>
            </a:r>
          </a:p>
        </p:txBody>
      </p:sp>
      <p:grpSp>
        <p:nvGrpSpPr>
          <p:cNvPr id="419" name="Group 418"/>
          <p:cNvGrpSpPr/>
          <p:nvPr/>
        </p:nvGrpSpPr>
        <p:grpSpPr>
          <a:xfrm>
            <a:off x="6511545" y="3911504"/>
            <a:ext cx="431157" cy="194427"/>
            <a:chOff x="4127514" y="3648740"/>
            <a:chExt cx="323368" cy="145820"/>
          </a:xfrm>
        </p:grpSpPr>
        <p:pic>
          <p:nvPicPr>
            <p:cNvPr id="420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" name="Rectangle 420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6821704" y="4252192"/>
            <a:ext cx="431157" cy="194427"/>
            <a:chOff x="4127514" y="3648740"/>
            <a:chExt cx="323368" cy="145820"/>
          </a:xfrm>
        </p:grpSpPr>
        <p:pic>
          <p:nvPicPr>
            <p:cNvPr id="423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4" name="Rectangle 423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6159341" y="4423366"/>
            <a:ext cx="431157" cy="194427"/>
            <a:chOff x="4127514" y="3648740"/>
            <a:chExt cx="323368" cy="145820"/>
          </a:xfrm>
        </p:grpSpPr>
        <p:pic>
          <p:nvPicPr>
            <p:cNvPr id="426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7" name="Rectangle 426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12482" y="3901226"/>
            <a:ext cx="431157" cy="194427"/>
            <a:chOff x="4127514" y="3648740"/>
            <a:chExt cx="323368" cy="145820"/>
          </a:xfrm>
        </p:grpSpPr>
        <p:pic>
          <p:nvPicPr>
            <p:cNvPr id="429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Rectangle 429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5559248" y="4316490"/>
            <a:ext cx="431157" cy="194427"/>
            <a:chOff x="4127514" y="3648740"/>
            <a:chExt cx="323368" cy="145820"/>
          </a:xfrm>
        </p:grpSpPr>
        <p:pic>
          <p:nvPicPr>
            <p:cNvPr id="432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3" name="Rectangle 432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pic>
        <p:nvPicPr>
          <p:cNvPr id="435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4260000">
            <a:off x="8104561" y="3747263"/>
            <a:ext cx="104291" cy="45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" name="Picture 435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80" y="3333718"/>
            <a:ext cx="296540" cy="498567"/>
          </a:xfrm>
          <a:prstGeom prst="rect">
            <a:avLst/>
          </a:prstGeom>
        </p:spPr>
      </p:pic>
      <p:sp>
        <p:nvSpPr>
          <p:cNvPr id="437" name="Rounded Rectangle 436"/>
          <p:cNvSpPr/>
          <p:nvPr/>
        </p:nvSpPr>
        <p:spPr bwMode="auto">
          <a:xfrm>
            <a:off x="8078020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8" name="Rounded Rectangle 437"/>
          <p:cNvSpPr/>
          <p:nvPr/>
        </p:nvSpPr>
        <p:spPr bwMode="auto">
          <a:xfrm>
            <a:off x="8169188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9" name="Rounded Rectangle 438"/>
          <p:cNvSpPr/>
          <p:nvPr/>
        </p:nvSpPr>
        <p:spPr bwMode="auto">
          <a:xfrm>
            <a:off x="8079054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" name="Rounded Rectangle 439"/>
          <p:cNvSpPr/>
          <p:nvPr/>
        </p:nvSpPr>
        <p:spPr bwMode="auto">
          <a:xfrm>
            <a:off x="8170221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1" name="Rounded Rectangle 440"/>
          <p:cNvSpPr/>
          <p:nvPr/>
        </p:nvSpPr>
        <p:spPr bwMode="auto">
          <a:xfrm>
            <a:off x="8079054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2" name="Rounded Rectangle 441"/>
          <p:cNvSpPr/>
          <p:nvPr/>
        </p:nvSpPr>
        <p:spPr bwMode="auto">
          <a:xfrm>
            <a:off x="8170221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43" name="Picture 442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06" y="3333718"/>
            <a:ext cx="296540" cy="498567"/>
          </a:xfrm>
          <a:prstGeom prst="rect">
            <a:avLst/>
          </a:prstGeom>
        </p:spPr>
      </p:pic>
      <p:sp>
        <p:nvSpPr>
          <p:cNvPr id="444" name="Rounded Rectangle 443"/>
          <p:cNvSpPr/>
          <p:nvPr/>
        </p:nvSpPr>
        <p:spPr bwMode="auto">
          <a:xfrm>
            <a:off x="8396245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5" name="Rounded Rectangle 444"/>
          <p:cNvSpPr/>
          <p:nvPr/>
        </p:nvSpPr>
        <p:spPr bwMode="auto">
          <a:xfrm>
            <a:off x="8487413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6" name="Rounded Rectangle 445"/>
          <p:cNvSpPr/>
          <p:nvPr/>
        </p:nvSpPr>
        <p:spPr bwMode="auto">
          <a:xfrm>
            <a:off x="8397280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7" name="Rounded Rectangle 446"/>
          <p:cNvSpPr/>
          <p:nvPr/>
        </p:nvSpPr>
        <p:spPr bwMode="auto">
          <a:xfrm>
            <a:off x="8488446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" name="Rounded Rectangle 447"/>
          <p:cNvSpPr/>
          <p:nvPr/>
        </p:nvSpPr>
        <p:spPr bwMode="auto">
          <a:xfrm>
            <a:off x="8397280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9" name="Rounded Rectangle 448"/>
          <p:cNvSpPr/>
          <p:nvPr/>
        </p:nvSpPr>
        <p:spPr bwMode="auto">
          <a:xfrm>
            <a:off x="8488446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50" name="Picture 449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26" y="3333718"/>
            <a:ext cx="296540" cy="498567"/>
          </a:xfrm>
          <a:prstGeom prst="rect">
            <a:avLst/>
          </a:prstGeom>
        </p:spPr>
      </p:pic>
      <p:sp>
        <p:nvSpPr>
          <p:cNvPr id="451" name="Rounded Rectangle 450"/>
          <p:cNvSpPr/>
          <p:nvPr/>
        </p:nvSpPr>
        <p:spPr bwMode="auto">
          <a:xfrm>
            <a:off x="8710065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2" name="Rounded Rectangle 451"/>
          <p:cNvSpPr/>
          <p:nvPr/>
        </p:nvSpPr>
        <p:spPr bwMode="auto">
          <a:xfrm>
            <a:off x="8801233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3" name="Rounded Rectangle 452"/>
          <p:cNvSpPr/>
          <p:nvPr/>
        </p:nvSpPr>
        <p:spPr bwMode="auto">
          <a:xfrm>
            <a:off x="8711100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4" name="Rounded Rectangle 453"/>
          <p:cNvSpPr/>
          <p:nvPr/>
        </p:nvSpPr>
        <p:spPr bwMode="auto">
          <a:xfrm>
            <a:off x="8802266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5" name="Rounded Rectangle 454"/>
          <p:cNvSpPr/>
          <p:nvPr/>
        </p:nvSpPr>
        <p:spPr bwMode="auto">
          <a:xfrm>
            <a:off x="8711100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6" name="Rounded Rectangle 455"/>
          <p:cNvSpPr/>
          <p:nvPr/>
        </p:nvSpPr>
        <p:spPr bwMode="auto">
          <a:xfrm>
            <a:off x="8802266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57" name="Picture 456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84" y="3333718"/>
            <a:ext cx="296540" cy="498567"/>
          </a:xfrm>
          <a:prstGeom prst="rect">
            <a:avLst/>
          </a:prstGeom>
        </p:spPr>
      </p:pic>
      <p:sp>
        <p:nvSpPr>
          <p:cNvPr id="458" name="Rounded Rectangle 457"/>
          <p:cNvSpPr/>
          <p:nvPr/>
        </p:nvSpPr>
        <p:spPr bwMode="auto">
          <a:xfrm>
            <a:off x="9031524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9" name="Rounded Rectangle 458"/>
          <p:cNvSpPr/>
          <p:nvPr/>
        </p:nvSpPr>
        <p:spPr bwMode="auto">
          <a:xfrm>
            <a:off x="9122692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" name="Rounded Rectangle 459"/>
          <p:cNvSpPr/>
          <p:nvPr/>
        </p:nvSpPr>
        <p:spPr bwMode="auto">
          <a:xfrm>
            <a:off x="9032558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1" name="Rounded Rectangle 460"/>
          <p:cNvSpPr/>
          <p:nvPr/>
        </p:nvSpPr>
        <p:spPr bwMode="auto">
          <a:xfrm>
            <a:off x="9123725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2" name="Rounded Rectangle 461"/>
          <p:cNvSpPr/>
          <p:nvPr/>
        </p:nvSpPr>
        <p:spPr bwMode="auto">
          <a:xfrm>
            <a:off x="9032558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3" name="Rounded Rectangle 462"/>
          <p:cNvSpPr/>
          <p:nvPr/>
        </p:nvSpPr>
        <p:spPr bwMode="auto">
          <a:xfrm>
            <a:off x="9123725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64" name="Picture 463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8" y="3333718"/>
            <a:ext cx="296540" cy="498567"/>
          </a:xfrm>
          <a:prstGeom prst="rect">
            <a:avLst/>
          </a:prstGeom>
        </p:spPr>
      </p:pic>
      <p:sp>
        <p:nvSpPr>
          <p:cNvPr id="465" name="Rounded Rectangle 464"/>
          <p:cNvSpPr/>
          <p:nvPr/>
        </p:nvSpPr>
        <p:spPr bwMode="auto">
          <a:xfrm>
            <a:off x="9339508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6" name="Rounded Rectangle 465"/>
          <p:cNvSpPr/>
          <p:nvPr/>
        </p:nvSpPr>
        <p:spPr bwMode="auto">
          <a:xfrm>
            <a:off x="9430676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7" name="Rounded Rectangle 466"/>
          <p:cNvSpPr/>
          <p:nvPr/>
        </p:nvSpPr>
        <p:spPr bwMode="auto">
          <a:xfrm>
            <a:off x="9340542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8" name="Rounded Rectangle 467"/>
          <p:cNvSpPr/>
          <p:nvPr/>
        </p:nvSpPr>
        <p:spPr bwMode="auto">
          <a:xfrm>
            <a:off x="9431709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9" name="Rounded Rectangle 468"/>
          <p:cNvSpPr/>
          <p:nvPr/>
        </p:nvSpPr>
        <p:spPr bwMode="auto">
          <a:xfrm>
            <a:off x="9340542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0" name="Rounded Rectangle 469"/>
          <p:cNvSpPr/>
          <p:nvPr/>
        </p:nvSpPr>
        <p:spPr bwMode="auto">
          <a:xfrm>
            <a:off x="9431709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71" name="Picture 470" descr="MobilePhone_White.pn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86" y="3333718"/>
            <a:ext cx="296540" cy="498567"/>
          </a:xfrm>
          <a:prstGeom prst="rect">
            <a:avLst/>
          </a:prstGeom>
        </p:spPr>
      </p:pic>
      <p:sp>
        <p:nvSpPr>
          <p:cNvPr id="472" name="Rounded Rectangle 471"/>
          <p:cNvSpPr/>
          <p:nvPr/>
        </p:nvSpPr>
        <p:spPr bwMode="auto">
          <a:xfrm>
            <a:off x="7770725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3" name="Rounded Rectangle 472"/>
          <p:cNvSpPr/>
          <p:nvPr/>
        </p:nvSpPr>
        <p:spPr bwMode="auto">
          <a:xfrm>
            <a:off x="7861893" y="34190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4" name="Rounded Rectangle 473"/>
          <p:cNvSpPr/>
          <p:nvPr/>
        </p:nvSpPr>
        <p:spPr bwMode="auto">
          <a:xfrm>
            <a:off x="7771760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5" name="Rounded Rectangle 474"/>
          <p:cNvSpPr/>
          <p:nvPr/>
        </p:nvSpPr>
        <p:spPr bwMode="auto">
          <a:xfrm>
            <a:off x="7862926" y="35124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6" name="Rounded Rectangle 475"/>
          <p:cNvSpPr/>
          <p:nvPr/>
        </p:nvSpPr>
        <p:spPr bwMode="auto">
          <a:xfrm>
            <a:off x="7771760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7" name="Rounded Rectangle 476"/>
          <p:cNvSpPr/>
          <p:nvPr/>
        </p:nvSpPr>
        <p:spPr bwMode="auto">
          <a:xfrm>
            <a:off x="7862926" y="36083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78" name="Group 477"/>
          <p:cNvGrpSpPr/>
          <p:nvPr/>
        </p:nvGrpSpPr>
        <p:grpSpPr>
          <a:xfrm>
            <a:off x="8119508" y="1737716"/>
            <a:ext cx="1380065" cy="757904"/>
            <a:chOff x="4091994" y="1232390"/>
            <a:chExt cx="1986905" cy="1091169"/>
          </a:xfrm>
        </p:grpSpPr>
        <p:pic>
          <p:nvPicPr>
            <p:cNvPr id="479" name="Picture 478"/>
            <p:cNvPicPr>
              <a:picLocks noChangeAspect="1"/>
            </p:cNvPicPr>
            <p:nvPr/>
          </p:nvPicPr>
          <p:blipFill>
            <a:blip r:embed="rId20" cstate="print">
              <a:lum bright="70000" contrast="-70000"/>
              <a:alphaModFix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994" y="1232390"/>
              <a:ext cx="1986905" cy="1091169"/>
            </a:xfrm>
            <a:prstGeom prst="rect">
              <a:avLst/>
            </a:prstGeom>
          </p:spPr>
        </p:pic>
        <p:pic>
          <p:nvPicPr>
            <p:cNvPr id="480" name="Picture 479" descr="Database_White.png"/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852" y="1680365"/>
              <a:ext cx="384935" cy="461775"/>
            </a:xfrm>
            <a:prstGeom prst="rect">
              <a:avLst/>
            </a:prstGeom>
          </p:spPr>
        </p:pic>
        <p:pic>
          <p:nvPicPr>
            <p:cNvPr id="481" name="Picture 480" descr="Database_White.png"/>
            <p:cNvPicPr>
              <a:picLocks noChangeAspect="1"/>
            </p:cNvPicPr>
            <p:nvPr/>
          </p:nvPicPr>
          <p:blipFill rotWithShape="1">
            <a:blip r:embed="rId2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48"/>
            <a:stretch/>
          </p:blipFill>
          <p:spPr>
            <a:xfrm>
              <a:off x="4747399" y="1789361"/>
              <a:ext cx="129982" cy="265853"/>
            </a:xfrm>
            <a:prstGeom prst="rect">
              <a:avLst/>
            </a:prstGeom>
          </p:spPr>
        </p:pic>
        <p:pic>
          <p:nvPicPr>
            <p:cNvPr id="482" name="Picture 481" descr="Database_White.png"/>
            <p:cNvPicPr>
              <a:picLocks noChangeAspect="1"/>
            </p:cNvPicPr>
            <p:nvPr/>
          </p:nvPicPr>
          <p:blipFill rotWithShape="1">
            <a:blip r:embed="rId2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298426" y="1798829"/>
              <a:ext cx="110807" cy="265853"/>
            </a:xfrm>
            <a:prstGeom prst="rect">
              <a:avLst/>
            </a:prstGeom>
          </p:spPr>
        </p:pic>
      </p:grpSp>
      <p:sp>
        <p:nvSpPr>
          <p:cNvPr id="483" name="TextBox 49"/>
          <p:cNvSpPr txBox="1">
            <a:spLocks noChangeArrowheads="1"/>
          </p:cNvSpPr>
          <p:nvPr/>
        </p:nvSpPr>
        <p:spPr bwMode="auto">
          <a:xfrm>
            <a:off x="7557201" y="3003742"/>
            <a:ext cx="2162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 err="1" smtClean="0"/>
              <a:t>SmartPhone</a:t>
            </a:r>
            <a:r>
              <a:rPr lang="en-US" sz="800" dirty="0" smtClean="0"/>
              <a:t> devices for TeamONE</a:t>
            </a:r>
          </a:p>
          <a:p>
            <a:pPr algn="ctr" eaLnBrk="1" hangingPunct="1"/>
            <a:r>
              <a:rPr lang="en-US" sz="800" dirty="0" smtClean="0"/>
              <a:t>(Monitoring &amp; collaboration)</a:t>
            </a:r>
            <a:endParaRPr lang="en-US" sz="800" dirty="0"/>
          </a:p>
        </p:txBody>
      </p:sp>
      <p:sp>
        <p:nvSpPr>
          <p:cNvPr id="485" name="Rectangle 484"/>
          <p:cNvSpPr/>
          <p:nvPr/>
        </p:nvSpPr>
        <p:spPr bwMode="auto">
          <a:xfrm>
            <a:off x="4785945" y="2707229"/>
            <a:ext cx="4829954" cy="310182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4787783" y="2234442"/>
            <a:ext cx="2297424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Option 2b - Unified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8316613" y="1698242"/>
            <a:ext cx="1099981" cy="343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2200"/>
              </a:lnSpc>
              <a:defRPr sz="140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Optional Sync</a:t>
            </a:r>
            <a:endParaRPr lang="en-US" dirty="0"/>
          </a:p>
        </p:txBody>
      </p:sp>
      <p:sp>
        <p:nvSpPr>
          <p:cNvPr id="489" name="Line 39"/>
          <p:cNvSpPr>
            <a:spLocks noChangeShapeType="1"/>
          </p:cNvSpPr>
          <p:nvPr/>
        </p:nvSpPr>
        <p:spPr bwMode="auto">
          <a:xfrm>
            <a:off x="6968637" y="3504993"/>
            <a:ext cx="0" cy="116583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9499" tIns="54748" rIns="109499" bIns="54748"/>
          <a:lstStyle/>
          <a:p>
            <a:pPr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" kern="0" dirty="0">
              <a:solidFill>
                <a:sysClr val="windowText" lastClr="000000"/>
              </a:solidFill>
            </a:endParaRPr>
          </a:p>
        </p:txBody>
      </p:sp>
      <p:sp>
        <p:nvSpPr>
          <p:cNvPr id="490" name="Line 39"/>
          <p:cNvSpPr>
            <a:spLocks noChangeShapeType="1"/>
          </p:cNvSpPr>
          <p:nvPr/>
        </p:nvSpPr>
        <p:spPr bwMode="auto">
          <a:xfrm>
            <a:off x="6918400" y="3500997"/>
            <a:ext cx="0" cy="116583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9499" tIns="54748" rIns="109499" bIns="54748"/>
          <a:lstStyle/>
          <a:p>
            <a:pPr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" kern="0" dirty="0">
              <a:solidFill>
                <a:sysClr val="windowText" lastClr="000000"/>
              </a:solidFill>
            </a:endParaRPr>
          </a:p>
        </p:txBody>
      </p:sp>
      <p:sp>
        <p:nvSpPr>
          <p:cNvPr id="491" name="Line 25"/>
          <p:cNvSpPr>
            <a:spLocks noChangeShapeType="1"/>
          </p:cNvSpPr>
          <p:nvPr/>
        </p:nvSpPr>
        <p:spPr bwMode="auto">
          <a:xfrm rot="16200000" flipH="1" flipV="1">
            <a:off x="6629218" y="3285832"/>
            <a:ext cx="144395" cy="427503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9499" tIns="54748" rIns="109499" bIns="54748"/>
          <a:lstStyle/>
          <a:p>
            <a:endParaRPr lang="en-US" sz="600" dirty="0"/>
          </a:p>
        </p:txBody>
      </p:sp>
      <p:sp>
        <p:nvSpPr>
          <p:cNvPr id="492" name="TextBox 49"/>
          <p:cNvSpPr txBox="1">
            <a:spLocks noChangeArrowheads="1"/>
          </p:cNvSpPr>
          <p:nvPr/>
        </p:nvSpPr>
        <p:spPr bwMode="auto">
          <a:xfrm>
            <a:off x="7044883" y="3219499"/>
            <a:ext cx="541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" dirty="0"/>
              <a:t>WLC (Active)</a:t>
            </a:r>
          </a:p>
        </p:txBody>
      </p:sp>
      <p:pic>
        <p:nvPicPr>
          <p:cNvPr id="493" name="Picture 49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05901" y="3337643"/>
            <a:ext cx="265522" cy="176053"/>
          </a:xfrm>
          <a:prstGeom prst="rect">
            <a:avLst/>
          </a:prstGeom>
        </p:spPr>
      </p:pic>
      <p:sp>
        <p:nvSpPr>
          <p:cNvPr id="494" name="Line 25"/>
          <p:cNvSpPr>
            <a:spLocks noChangeShapeType="1"/>
          </p:cNvSpPr>
          <p:nvPr/>
        </p:nvSpPr>
        <p:spPr bwMode="auto">
          <a:xfrm rot="16200000" flipV="1">
            <a:off x="6647001" y="3466775"/>
            <a:ext cx="81030" cy="463380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9499" tIns="54748" rIns="109499" bIns="54748"/>
          <a:lstStyle/>
          <a:p>
            <a:endParaRPr lang="en-US" sz="600" dirty="0"/>
          </a:p>
        </p:txBody>
      </p:sp>
      <p:sp>
        <p:nvSpPr>
          <p:cNvPr id="495" name="Oval 494"/>
          <p:cNvSpPr/>
          <p:nvPr/>
        </p:nvSpPr>
        <p:spPr bwMode="auto">
          <a:xfrm>
            <a:off x="6864830" y="3528517"/>
            <a:ext cx="144586" cy="57834"/>
          </a:xfrm>
          <a:prstGeom prst="ellipse">
            <a:avLst/>
          </a:prstGeom>
          <a:noFill/>
          <a:ln w="9525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9499" tIns="54748" rIns="109499" bIns="54748"/>
          <a:lstStyle/>
          <a:p>
            <a:endParaRPr lang="en-US" sz="600" dirty="0"/>
          </a:p>
        </p:txBody>
      </p:sp>
      <p:pic>
        <p:nvPicPr>
          <p:cNvPr id="496" name="Picture 49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05901" y="3618275"/>
            <a:ext cx="265522" cy="176053"/>
          </a:xfrm>
          <a:prstGeom prst="rect">
            <a:avLst/>
          </a:prstGeom>
        </p:spPr>
      </p:pic>
      <p:pic>
        <p:nvPicPr>
          <p:cNvPr id="497" name="Picture 49" descr="IntelliSwitch_sta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24" y="3476337"/>
            <a:ext cx="245765" cy="2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TextBox 49"/>
          <p:cNvSpPr txBox="1">
            <a:spLocks noChangeArrowheads="1"/>
          </p:cNvSpPr>
          <p:nvPr/>
        </p:nvSpPr>
        <p:spPr bwMode="auto">
          <a:xfrm>
            <a:off x="6959999" y="3651719"/>
            <a:ext cx="541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" dirty="0"/>
              <a:t>WLC (Standby)</a:t>
            </a:r>
          </a:p>
        </p:txBody>
      </p:sp>
      <p:sp>
        <p:nvSpPr>
          <p:cNvPr id="514" name="TextBox 49"/>
          <p:cNvSpPr txBox="1">
            <a:spLocks noChangeArrowheads="1"/>
          </p:cNvSpPr>
          <p:nvPr/>
        </p:nvSpPr>
        <p:spPr bwMode="auto">
          <a:xfrm>
            <a:off x="4775165" y="5830669"/>
            <a:ext cx="47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LWAP </a:t>
            </a:r>
            <a:r>
              <a:rPr lang="en-US" sz="1200" dirty="0"/>
              <a:t>= Lightweight Wireless Access Point</a:t>
            </a:r>
          </a:p>
          <a:p>
            <a:pPr eaLnBrk="1" hangingPunct="1"/>
            <a:r>
              <a:rPr lang="en-US" sz="1200" dirty="0" smtClean="0"/>
              <a:t>WLC – Wireless Lan Controller</a:t>
            </a:r>
            <a:r>
              <a:rPr lang="en-US" sz="1200" dirty="0"/>
              <a:t> </a:t>
            </a:r>
            <a:r>
              <a:rPr lang="en-US" sz="1200" dirty="0" smtClean="0"/>
              <a:t>– This manages the security policies, access control, etc. centrally</a:t>
            </a:r>
          </a:p>
        </p:txBody>
      </p:sp>
      <p:sp>
        <p:nvSpPr>
          <p:cNvPr id="515" name="TextBox 49"/>
          <p:cNvSpPr txBox="1">
            <a:spLocks noChangeArrowheads="1"/>
          </p:cNvSpPr>
          <p:nvPr/>
        </p:nvSpPr>
        <p:spPr bwMode="auto">
          <a:xfrm>
            <a:off x="8299423" y="4517771"/>
            <a:ext cx="1111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Laptop for Programming (Studio 5000)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1307068"/>
            <a:ext cx="65193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Out of band - ‘In cabinet’ </a:t>
            </a:r>
            <a:r>
              <a:rPr lang="en-US" dirty="0" err="1"/>
              <a:t>WiFi</a:t>
            </a:r>
            <a:r>
              <a:rPr lang="en-US" dirty="0"/>
              <a:t> access point with or without cloud </a:t>
            </a:r>
            <a:r>
              <a:rPr lang="en-US" dirty="0" smtClean="0"/>
              <a:t>access.</a:t>
            </a:r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8130706" y="2246598"/>
            <a:ext cx="1485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200"/>
              </a:lnSpc>
              <a:defRPr sz="140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 smtClean="0"/>
              <a:t>When device disconnects from local Wi-Fi</a:t>
            </a:r>
            <a:endParaRPr lang="en-US" sz="1000" dirty="0"/>
          </a:p>
        </p:txBody>
      </p:sp>
      <p:sp>
        <p:nvSpPr>
          <p:cNvPr id="233" name="TextBox 232"/>
          <p:cNvSpPr txBox="1"/>
          <p:nvPr/>
        </p:nvSpPr>
        <p:spPr>
          <a:xfrm>
            <a:off x="3355730" y="1678943"/>
            <a:ext cx="1099981" cy="343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2200"/>
              </a:lnSpc>
              <a:defRPr sz="140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Optional Sync</a:t>
            </a:r>
            <a:endParaRPr lang="en-US" dirty="0"/>
          </a:p>
        </p:txBody>
      </p:sp>
      <p:sp>
        <p:nvSpPr>
          <p:cNvPr id="237" name="TextBox 236"/>
          <p:cNvSpPr txBox="1"/>
          <p:nvPr/>
        </p:nvSpPr>
        <p:spPr>
          <a:xfrm>
            <a:off x="3169823" y="2227299"/>
            <a:ext cx="1485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200"/>
              </a:lnSpc>
              <a:defRPr sz="140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 smtClean="0"/>
              <a:t>When device disconnects from local Wi-Fi</a:t>
            </a:r>
            <a:endParaRPr lang="en-US" sz="1000" dirty="0"/>
          </a:p>
        </p:txBody>
      </p:sp>
      <p:cxnSp>
        <p:nvCxnSpPr>
          <p:cNvPr id="238" name="Elbow Connector 237"/>
          <p:cNvCxnSpPr/>
          <p:nvPr/>
        </p:nvCxnSpPr>
        <p:spPr bwMode="auto">
          <a:xfrm rot="16200000" flipV="1">
            <a:off x="3728662" y="2725072"/>
            <a:ext cx="281071" cy="23089"/>
          </a:xfrm>
          <a:prstGeom prst="bentConnector3">
            <a:avLst>
              <a:gd name="adj1" fmla="val 50000"/>
            </a:avLst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4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6980" y="63938"/>
            <a:ext cx="5999773" cy="6555521"/>
          </a:xfrm>
          <a:prstGeom prst="rect">
            <a:avLst/>
          </a:prstGeom>
          <a:solidFill>
            <a:srgbClr val="FFFFFF"/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4571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7" t="1632" r="82674" b="3703"/>
          <a:stretch/>
        </p:blipFill>
        <p:spPr>
          <a:xfrm>
            <a:off x="111108" y="95684"/>
            <a:ext cx="6031518" cy="649123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718715" y="947939"/>
            <a:ext cx="363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Setup firewall between </a:t>
            </a:r>
            <a:br>
              <a:rPr lang="en-US" dirty="0">
                <a:solidFill>
                  <a:srgbClr val="FFFFFF"/>
                </a:solidFill>
                <a:latin typeface="Arial Narrow"/>
              </a:rPr>
            </a:br>
            <a:r>
              <a:rPr lang="en-US" dirty="0">
                <a:solidFill>
                  <a:srgbClr val="FFFFFF"/>
                </a:solidFill>
                <a:latin typeface="Arial Narrow"/>
              </a:rPr>
              <a:t>OT &amp; IT networks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050587" y="1644715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0" name="Group 89"/>
          <p:cNvGrpSpPr/>
          <p:nvPr/>
        </p:nvGrpSpPr>
        <p:grpSpPr>
          <a:xfrm>
            <a:off x="6388219" y="990780"/>
            <a:ext cx="292090" cy="374474"/>
            <a:chOff x="12778103" y="1853927"/>
            <a:chExt cx="584257" cy="749046"/>
          </a:xfrm>
        </p:grpSpPr>
        <p:sp>
          <p:nvSpPr>
            <p:cNvPr id="68" name="Oval 67"/>
            <p:cNvSpPr/>
            <p:nvPr/>
          </p:nvSpPr>
          <p:spPr bwMode="auto">
            <a:xfrm>
              <a:off x="12833480" y="2022224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778103" y="1853927"/>
              <a:ext cx="584257" cy="749046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1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718714" y="1764691"/>
            <a:ext cx="283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Ensure ports are open for sync &amp; push messaging enabled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6050587" y="2485491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6050587" y="3372998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6388219" y="1727531"/>
            <a:ext cx="292090" cy="374474"/>
            <a:chOff x="12778103" y="2914869"/>
            <a:chExt cx="584257" cy="749045"/>
          </a:xfrm>
        </p:grpSpPr>
        <p:sp>
          <p:nvSpPr>
            <p:cNvPr id="73" name="Oval 72"/>
            <p:cNvSpPr/>
            <p:nvPr/>
          </p:nvSpPr>
          <p:spPr bwMode="auto">
            <a:xfrm>
              <a:off x="12833480" y="3102704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778103" y="2914869"/>
              <a:ext cx="584257" cy="749045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718714" y="2680288"/>
            <a:ext cx="367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Add devices to OT wireless </a:t>
            </a:r>
            <a:br>
              <a:rPr lang="en-US" dirty="0">
                <a:solidFill>
                  <a:srgbClr val="FFFFFF"/>
                </a:solidFill>
                <a:latin typeface="Arial Narrow"/>
              </a:rPr>
            </a:br>
            <a:r>
              <a:rPr lang="en-US" dirty="0">
                <a:solidFill>
                  <a:srgbClr val="FFFFFF"/>
                </a:solidFill>
                <a:latin typeface="Arial Narrow"/>
              </a:rPr>
              <a:t>network with no SIM chips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6388219" y="2645269"/>
            <a:ext cx="292090" cy="374474"/>
            <a:chOff x="12778103" y="4020334"/>
            <a:chExt cx="584257" cy="749045"/>
          </a:xfrm>
        </p:grpSpPr>
        <p:sp>
          <p:nvSpPr>
            <p:cNvPr id="76" name="Oval 75"/>
            <p:cNvSpPr/>
            <p:nvPr/>
          </p:nvSpPr>
          <p:spPr bwMode="auto">
            <a:xfrm>
              <a:off x="12833480" y="4208169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778103" y="4020334"/>
              <a:ext cx="584257" cy="749045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3</a:t>
              </a:r>
            </a:p>
          </p:txBody>
        </p:sp>
      </p:grpSp>
      <p:cxnSp>
        <p:nvCxnSpPr>
          <p:cNvPr id="142" name="Straight Connector 141"/>
          <p:cNvCxnSpPr/>
          <p:nvPr/>
        </p:nvCxnSpPr>
        <p:spPr bwMode="auto">
          <a:xfrm>
            <a:off x="6050587" y="3928551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/>
          <p:cNvSpPr txBox="1"/>
          <p:nvPr/>
        </p:nvSpPr>
        <p:spPr>
          <a:xfrm>
            <a:off x="6718714" y="3458062"/>
            <a:ext cx="367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Download App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6388219" y="3423043"/>
            <a:ext cx="292090" cy="374474"/>
            <a:chOff x="12778103" y="4020334"/>
            <a:chExt cx="584257" cy="749045"/>
          </a:xfrm>
        </p:grpSpPr>
        <p:sp>
          <p:nvSpPr>
            <p:cNvPr id="145" name="Oval 144"/>
            <p:cNvSpPr/>
            <p:nvPr/>
          </p:nvSpPr>
          <p:spPr bwMode="auto">
            <a:xfrm>
              <a:off x="12833480" y="4208169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2778103" y="4020334"/>
              <a:ext cx="584257" cy="749045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4</a:t>
              </a:r>
            </a:p>
          </p:txBody>
        </p:sp>
      </p:grpSp>
      <p:cxnSp>
        <p:nvCxnSpPr>
          <p:cNvPr id="147" name="Straight Connector 146"/>
          <p:cNvCxnSpPr/>
          <p:nvPr/>
        </p:nvCxnSpPr>
        <p:spPr bwMode="auto">
          <a:xfrm>
            <a:off x="6050587" y="4595214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6718714" y="4092979"/>
            <a:ext cx="367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Create &amp; Join Team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6388219" y="4057960"/>
            <a:ext cx="292090" cy="374474"/>
            <a:chOff x="12778103" y="4020334"/>
            <a:chExt cx="584257" cy="749045"/>
          </a:xfrm>
        </p:grpSpPr>
        <p:sp>
          <p:nvSpPr>
            <p:cNvPr id="150" name="Oval 149"/>
            <p:cNvSpPr/>
            <p:nvPr/>
          </p:nvSpPr>
          <p:spPr bwMode="auto">
            <a:xfrm>
              <a:off x="12833480" y="4208169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2778103" y="4020334"/>
              <a:ext cx="584257" cy="749045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5</a:t>
              </a:r>
            </a:p>
          </p:txBody>
        </p:sp>
      </p:grpSp>
      <p:cxnSp>
        <p:nvCxnSpPr>
          <p:cNvPr id="152" name="Straight Connector 151"/>
          <p:cNvCxnSpPr/>
          <p:nvPr/>
        </p:nvCxnSpPr>
        <p:spPr bwMode="auto">
          <a:xfrm>
            <a:off x="6050587" y="5388861"/>
            <a:ext cx="274284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6718714" y="4680278"/>
            <a:ext cx="367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Use route to cloud </a:t>
            </a:r>
            <a:br>
              <a:rPr lang="en-US" dirty="0">
                <a:solidFill>
                  <a:srgbClr val="FFFFFF"/>
                </a:solidFill>
                <a:latin typeface="Arial Narrow"/>
              </a:rPr>
            </a:br>
            <a:r>
              <a:rPr lang="en-US" dirty="0">
                <a:solidFill>
                  <a:srgbClr val="FFFFFF"/>
                </a:solidFill>
                <a:latin typeface="Arial Narrow"/>
              </a:rPr>
              <a:t>via firewall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6388219" y="4661132"/>
            <a:ext cx="292090" cy="374474"/>
            <a:chOff x="12778103" y="4020334"/>
            <a:chExt cx="584257" cy="749045"/>
          </a:xfrm>
        </p:grpSpPr>
        <p:sp>
          <p:nvSpPr>
            <p:cNvPr id="155" name="Oval 154"/>
            <p:cNvSpPr/>
            <p:nvPr/>
          </p:nvSpPr>
          <p:spPr bwMode="auto">
            <a:xfrm>
              <a:off x="12833480" y="4208169"/>
              <a:ext cx="468932" cy="468932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778103" y="4020334"/>
              <a:ext cx="584257" cy="749045"/>
            </a:xfrm>
            <a:prstGeom prst="rect">
              <a:avLst/>
            </a:prstGeom>
            <a:noFill/>
          </p:spPr>
          <p:txBody>
            <a:bodyPr wrap="none" lIns="91451" tIns="45726" rIns="91451" bIns="45726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 b="1" dirty="0">
                  <a:solidFill>
                    <a:srgbClr val="C41230"/>
                  </a:solidFill>
                  <a:latin typeface="Arial"/>
                </a:rPr>
                <a:t>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09953" y="3129744"/>
            <a:ext cx="3755490" cy="3236592"/>
            <a:chOff x="17833975" y="5179859"/>
            <a:chExt cx="6553200" cy="5647741"/>
          </a:xfrm>
        </p:grpSpPr>
        <p:sp>
          <p:nvSpPr>
            <p:cNvPr id="87" name="TextBox 86"/>
            <p:cNvSpPr txBox="1"/>
            <p:nvPr/>
          </p:nvSpPr>
          <p:spPr>
            <a:xfrm>
              <a:off x="17833975" y="10290540"/>
              <a:ext cx="6553200" cy="53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09">
                <a:lnSpc>
                  <a:spcPct val="80000"/>
                </a:lnSpc>
              </a:pPr>
              <a:r>
                <a:rPr lang="en-US" sz="1750" spc="150" dirty="0">
                  <a:solidFill>
                    <a:srgbClr val="FFFFFF"/>
                  </a:solidFill>
                  <a:latin typeface="Arial"/>
                </a:rPr>
                <a:t>ARCHITECTURE 3</a:t>
              </a:r>
            </a:p>
          </p:txBody>
        </p:sp>
        <p:sp>
          <p:nvSpPr>
            <p:cNvPr id="157" name="Left Brace 156"/>
            <p:cNvSpPr/>
            <p:nvPr/>
          </p:nvSpPr>
          <p:spPr bwMode="auto">
            <a:xfrm rot="5400000">
              <a:off x="19873257" y="7185084"/>
              <a:ext cx="682398" cy="3092669"/>
            </a:xfrm>
            <a:prstGeom prst="leftBrace">
              <a:avLst>
                <a:gd name="adj1" fmla="val 8333"/>
                <a:gd name="adj2" fmla="val 50787"/>
              </a:avLst>
            </a:prstGeom>
            <a:noFill/>
            <a:ln w="76200" cap="flat" cmpd="sng" algn="ctr">
              <a:solidFill>
                <a:srgbClr val="C412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 bwMode="auto">
            <a:xfrm flipV="1">
              <a:off x="22709479" y="8129517"/>
              <a:ext cx="0" cy="503843"/>
            </a:xfrm>
            <a:prstGeom prst="line">
              <a:avLst/>
            </a:prstGeom>
            <a:noFill/>
            <a:ln w="88900" cap="flat" cmpd="sng" algn="ctr">
              <a:solidFill>
                <a:srgbClr val="C412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flipV="1">
              <a:off x="23302919" y="8118334"/>
              <a:ext cx="0" cy="840473"/>
            </a:xfrm>
            <a:prstGeom prst="line">
              <a:avLst/>
            </a:prstGeom>
            <a:noFill/>
            <a:ln w="88900" cap="flat" cmpd="sng" algn="ctr">
              <a:solidFill>
                <a:srgbClr val="C412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 bwMode="auto">
            <a:xfrm>
              <a:off x="18453182" y="8129516"/>
              <a:ext cx="5059003" cy="0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 bwMode="auto">
            <a:xfrm>
              <a:off x="18453182" y="7753350"/>
              <a:ext cx="5059003" cy="0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 bwMode="auto">
            <a:xfrm>
              <a:off x="20067661" y="6081784"/>
              <a:ext cx="15808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364" y="5179859"/>
              <a:ext cx="1249934" cy="686438"/>
            </a:xfrm>
            <a:prstGeom prst="rect">
              <a:avLst/>
            </a:prstGeom>
          </p:spPr>
        </p:pic>
        <p:grpSp>
          <p:nvGrpSpPr>
            <p:cNvPr id="218" name="Group 217"/>
            <p:cNvGrpSpPr/>
            <p:nvPr/>
          </p:nvGrpSpPr>
          <p:grpSpPr>
            <a:xfrm>
              <a:off x="18985398" y="9036101"/>
              <a:ext cx="550566" cy="925657"/>
              <a:chOff x="35108907" y="836956"/>
              <a:chExt cx="2318615" cy="3898245"/>
            </a:xfrm>
          </p:grpSpPr>
          <p:pic>
            <p:nvPicPr>
              <p:cNvPr id="219" name="Picture 218" descr="MobilePhone_Whit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220" name="Rounded Rectangle 219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1" name="Rounded Rectangle 220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2" name="Rounded Rectangle 221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3" name="Rounded Rectangle 222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4" name="Rounded Rectangle 223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5" name="Rounded Rectangle 224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19613854" y="9036101"/>
              <a:ext cx="550566" cy="925657"/>
              <a:chOff x="35108907" y="836956"/>
              <a:chExt cx="2318615" cy="3898245"/>
            </a:xfrm>
          </p:grpSpPr>
          <p:pic>
            <p:nvPicPr>
              <p:cNvPr id="227" name="Picture 226" descr="MobilePhone_Whit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228" name="Rounded Rectangle 227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9" name="Rounded Rectangle 228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0" name="Rounded Rectangle 229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1" name="Rounded Rectangle 230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2" name="Rounded Rectangle 231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3" name="Rounded Rectangle 232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20236547" y="9036101"/>
              <a:ext cx="550566" cy="925657"/>
              <a:chOff x="35108907" y="836956"/>
              <a:chExt cx="2318615" cy="3898245"/>
            </a:xfrm>
          </p:grpSpPr>
          <p:pic>
            <p:nvPicPr>
              <p:cNvPr id="235" name="Picture 234" descr="MobilePhone_Whit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236" name="Rounded Rectangle 235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7" name="Rounded Rectangle 236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8" name="Rounded Rectangle 237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9" name="Rounded Rectangle 238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0" name="Rounded Rectangle 239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1" name="Rounded Rectangle 240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20858086" y="9036101"/>
              <a:ext cx="550566" cy="925657"/>
              <a:chOff x="35108907" y="836956"/>
              <a:chExt cx="2318615" cy="3898245"/>
            </a:xfrm>
          </p:grpSpPr>
          <p:pic>
            <p:nvPicPr>
              <p:cNvPr id="243" name="Picture 242" descr="MobilePhone_Whit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244" name="Rounded Rectangle 243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5" name="Rounded Rectangle 244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6" name="Rounded Rectangle 245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7" name="Rounded Rectangle 246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8" name="Rounded Rectangle 247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9" name="Rounded Rectangle 248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21461983" y="9036101"/>
              <a:ext cx="550566" cy="925657"/>
              <a:chOff x="35108907" y="836956"/>
              <a:chExt cx="2318615" cy="3898245"/>
            </a:xfrm>
          </p:grpSpPr>
          <p:pic>
            <p:nvPicPr>
              <p:cNvPr id="251" name="Picture 250" descr="MobilePhone_Whit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252" name="Rounded Rectangle 251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3" name="Rounded Rectangle 252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4" name="Rounded Rectangle 253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5" name="Rounded Rectangle 254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6" name="Rounded Rectangle 255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7" name="Rounded Rectangle 256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18371235" y="9036101"/>
              <a:ext cx="550566" cy="925657"/>
              <a:chOff x="35108907" y="836956"/>
              <a:chExt cx="2318615" cy="3898245"/>
            </a:xfrm>
          </p:grpSpPr>
          <p:pic>
            <p:nvPicPr>
              <p:cNvPr id="259" name="Picture 258" descr="MobilePhone_Whit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8907" y="836956"/>
                <a:ext cx="2318615" cy="3898245"/>
              </a:xfrm>
              <a:prstGeom prst="rect">
                <a:avLst/>
              </a:prstGeom>
            </p:spPr>
          </p:pic>
          <p:sp>
            <p:nvSpPr>
              <p:cNvPr id="260" name="Rounded Rectangle 259"/>
              <p:cNvSpPr/>
              <p:nvPr/>
            </p:nvSpPr>
            <p:spPr bwMode="auto">
              <a:xfrm>
                <a:off x="35646379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1" name="Rounded Rectangle 260"/>
              <p:cNvSpPr/>
              <p:nvPr/>
            </p:nvSpPr>
            <p:spPr bwMode="auto">
              <a:xfrm>
                <a:off x="36359208" y="150450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2" name="Rounded Rectangle 261"/>
              <p:cNvSpPr/>
              <p:nvPr/>
            </p:nvSpPr>
            <p:spPr bwMode="auto">
              <a:xfrm>
                <a:off x="35654464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3" name="Rounded Rectangle 262"/>
              <p:cNvSpPr/>
              <p:nvPr/>
            </p:nvSpPr>
            <p:spPr bwMode="auto">
              <a:xfrm>
                <a:off x="36367293" y="2234123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 bwMode="auto">
              <a:xfrm>
                <a:off x="35654464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5" name="Rounded Rectangle 264"/>
              <p:cNvSpPr/>
              <p:nvPr/>
            </p:nvSpPr>
            <p:spPr bwMode="auto">
              <a:xfrm>
                <a:off x="36367293" y="2984509"/>
                <a:ext cx="511122" cy="511122"/>
              </a:xfrm>
              <a:prstGeom prst="round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prstTxWarp prst="textNoShape">
                  <a:avLst/>
                </a:prstTxWarp>
              </a:bodyPr>
              <a:lstStyle/>
              <a:p>
                <a:pPr algn="ctr" defTabSz="45710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266" name="Picture 26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87"/>
            <a:stretch/>
          </p:blipFill>
          <p:spPr>
            <a:xfrm>
              <a:off x="22338894" y="8571130"/>
              <a:ext cx="793314" cy="1412439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43" t="35915" r="-5120"/>
            <a:stretch/>
          </p:blipFill>
          <p:spPr>
            <a:xfrm>
              <a:off x="23136309" y="8928450"/>
              <a:ext cx="375878" cy="1101301"/>
            </a:xfrm>
            <a:prstGeom prst="rect">
              <a:avLst/>
            </a:prstGeom>
          </p:spPr>
        </p:pic>
        <p:sp>
          <p:nvSpPr>
            <p:cNvPr id="268" name="TextBox 267"/>
            <p:cNvSpPr txBox="1"/>
            <p:nvPr/>
          </p:nvSpPr>
          <p:spPr>
            <a:xfrm>
              <a:off x="19675673" y="7714318"/>
              <a:ext cx="2435384" cy="45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latin typeface="Arial Narrow"/>
                </a:rPr>
                <a:t>OT NETWORK</a:t>
              </a:r>
            </a:p>
          </p:txBody>
        </p:sp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4391" y="8047504"/>
              <a:ext cx="729918" cy="575862"/>
            </a:xfrm>
            <a:prstGeom prst="rect">
              <a:avLst/>
            </a:prstGeom>
            <a:effectLst/>
          </p:spPr>
        </p:pic>
        <p:sp>
          <p:nvSpPr>
            <p:cNvPr id="270" name="Right Arrow 269"/>
            <p:cNvSpPr/>
            <p:nvPr/>
          </p:nvSpPr>
          <p:spPr bwMode="auto">
            <a:xfrm rot="16200000">
              <a:off x="20236837" y="7444957"/>
              <a:ext cx="248993" cy="205108"/>
            </a:xfrm>
            <a:prstGeom prst="rightArrow">
              <a:avLst/>
            </a:prstGeom>
            <a:solidFill>
              <a:schemeClr val="accent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1" name="Right Arrow 270"/>
            <p:cNvSpPr/>
            <p:nvPr/>
          </p:nvSpPr>
          <p:spPr bwMode="auto">
            <a:xfrm rot="5400000" flipV="1">
              <a:off x="21290246" y="7440453"/>
              <a:ext cx="248993" cy="205108"/>
            </a:xfrm>
            <a:prstGeom prst="rightArrow">
              <a:avLst/>
            </a:prstGeom>
            <a:solidFill>
              <a:schemeClr val="accent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3437" y="7129294"/>
              <a:ext cx="729918" cy="513141"/>
            </a:xfrm>
            <a:prstGeom prst="rect">
              <a:avLst/>
            </a:prstGeom>
            <a:effectLst/>
          </p:spPr>
        </p:pic>
        <p:sp>
          <p:nvSpPr>
            <p:cNvPr id="273" name="Right Arrow 272"/>
            <p:cNvSpPr/>
            <p:nvPr/>
          </p:nvSpPr>
          <p:spPr bwMode="auto">
            <a:xfrm rot="5400000">
              <a:off x="20236838" y="7101671"/>
              <a:ext cx="248993" cy="205108"/>
            </a:xfrm>
            <a:prstGeom prst="rightArrow">
              <a:avLst/>
            </a:prstGeom>
            <a:solidFill>
              <a:schemeClr val="accent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4" name="Right Arrow 273"/>
            <p:cNvSpPr/>
            <p:nvPr/>
          </p:nvSpPr>
          <p:spPr bwMode="auto">
            <a:xfrm rot="16200000" flipV="1">
              <a:off x="21290247" y="7091511"/>
              <a:ext cx="248993" cy="205108"/>
            </a:xfrm>
            <a:prstGeom prst="rightArrow">
              <a:avLst/>
            </a:prstGeom>
            <a:solidFill>
              <a:schemeClr val="accent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9839310" y="6653076"/>
              <a:ext cx="1910988" cy="45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latin typeface="Arial Narrow"/>
                </a:rPr>
                <a:t>IT NETWORK</a:t>
              </a: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20386468" y="6037874"/>
              <a:ext cx="952393" cy="45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latin typeface="Arial Narrow"/>
                </a:rPr>
                <a:t>DMZ</a:t>
              </a:r>
            </a:p>
          </p:txBody>
        </p:sp>
        <p:sp>
          <p:nvSpPr>
            <p:cNvPr id="277" name="Left-Right Arrow 276"/>
            <p:cNvSpPr/>
            <p:nvPr/>
          </p:nvSpPr>
          <p:spPr bwMode="auto">
            <a:xfrm rot="16200000" flipH="1">
              <a:off x="20740834" y="5745180"/>
              <a:ext cx="299205" cy="228600"/>
            </a:xfrm>
            <a:prstGeom prst="leftRightArrow">
              <a:avLst/>
            </a:prstGeom>
            <a:solidFill>
              <a:schemeClr val="accent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>
              <a:off x="20067661" y="6448590"/>
              <a:ext cx="15808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>
              <a:off x="19513127" y="6686550"/>
              <a:ext cx="2641818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/>
            <p:nvPr/>
          </p:nvCxnSpPr>
          <p:spPr bwMode="auto">
            <a:xfrm>
              <a:off x="19513127" y="7053356"/>
              <a:ext cx="2641818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1" name="Right Arrow 280"/>
            <p:cNvSpPr/>
            <p:nvPr/>
          </p:nvSpPr>
          <p:spPr bwMode="auto">
            <a:xfrm rot="5400000">
              <a:off x="20236838" y="6493956"/>
              <a:ext cx="248993" cy="205108"/>
            </a:xfrm>
            <a:prstGeom prst="rightArrow">
              <a:avLst/>
            </a:prstGeom>
            <a:solidFill>
              <a:schemeClr val="accent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2" name="Right Arrow 281"/>
            <p:cNvSpPr/>
            <p:nvPr/>
          </p:nvSpPr>
          <p:spPr bwMode="auto">
            <a:xfrm rot="16200000" flipV="1">
              <a:off x="21290247" y="6457060"/>
              <a:ext cx="248993" cy="205108"/>
            </a:xfrm>
            <a:prstGeom prst="rightArrow">
              <a:avLst/>
            </a:prstGeom>
            <a:solidFill>
              <a:schemeClr val="accent1"/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 defTabSz="4571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7" name="Rectangle 116"/>
          <p:cNvSpPr/>
          <p:nvPr/>
        </p:nvSpPr>
        <p:spPr bwMode="auto">
          <a:xfrm>
            <a:off x="9600265" y="302416"/>
            <a:ext cx="2363135" cy="14251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TeamONE serves as gateway for modules that sync via cloud.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No device data is synced.</a:t>
            </a:r>
            <a:endParaRPr lang="en-US" sz="16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-2249460" y="3122053"/>
            <a:ext cx="64259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09">
              <a:lnSpc>
                <a:spcPct val="80000"/>
              </a:lnSpc>
            </a:pPr>
            <a:r>
              <a:rPr lang="en-US" sz="3600" b="1" spc="150" dirty="0">
                <a:solidFill>
                  <a:srgbClr val="25A6C9"/>
                </a:solidFill>
                <a:latin typeface="Arial"/>
              </a:rPr>
              <a:t>FUNCTIONAL MODULES</a:t>
            </a: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51" y="478493"/>
            <a:ext cx="3259779" cy="57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65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999055" y="2615471"/>
            <a:ext cx="2008850" cy="299305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F5AC1-B135-D146-B51F-1F1918F6DA5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Architecture Example 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All modules - </a:t>
            </a:r>
            <a:r>
              <a:rPr lang="en-US" sz="1400" dirty="0"/>
              <a:t>The following examples show sample network architectures of how you can achieve </a:t>
            </a:r>
            <a:r>
              <a:rPr lang="en-US" sz="1400" dirty="0" smtClean="0"/>
              <a:t>this</a:t>
            </a:r>
            <a:endParaRPr lang="en-US" sz="2400" dirty="0"/>
          </a:p>
        </p:txBody>
      </p:sp>
      <p:sp>
        <p:nvSpPr>
          <p:cNvPr id="165" name="Line 25"/>
          <p:cNvSpPr>
            <a:spLocks noChangeShapeType="1"/>
          </p:cNvSpPr>
          <p:nvPr/>
        </p:nvSpPr>
        <p:spPr bwMode="auto">
          <a:xfrm rot="16200000" flipV="1">
            <a:off x="7293141" y="1733943"/>
            <a:ext cx="10784" cy="703612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800" dirty="0"/>
          </a:p>
        </p:txBody>
      </p:sp>
      <p:sp>
        <p:nvSpPr>
          <p:cNvPr id="166" name="Line 25"/>
          <p:cNvSpPr>
            <a:spLocks noChangeShapeType="1"/>
          </p:cNvSpPr>
          <p:nvPr/>
        </p:nvSpPr>
        <p:spPr bwMode="auto">
          <a:xfrm rot="16200000" flipV="1">
            <a:off x="7136552" y="1867386"/>
            <a:ext cx="246853" cy="723367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800" dirty="0"/>
          </a:p>
        </p:txBody>
      </p:sp>
      <p:sp>
        <p:nvSpPr>
          <p:cNvPr id="167" name="Line 25"/>
          <p:cNvSpPr>
            <a:spLocks noChangeShapeType="1"/>
          </p:cNvSpPr>
          <p:nvPr/>
        </p:nvSpPr>
        <p:spPr bwMode="auto">
          <a:xfrm rot="16200000" flipH="1" flipV="1">
            <a:off x="7225162" y="1563723"/>
            <a:ext cx="187437" cy="788943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800" dirty="0"/>
          </a:p>
        </p:txBody>
      </p:sp>
      <p:sp>
        <p:nvSpPr>
          <p:cNvPr id="168" name="Line 12"/>
          <p:cNvSpPr>
            <a:spLocks noChangeShapeType="1"/>
          </p:cNvSpPr>
          <p:nvPr/>
        </p:nvSpPr>
        <p:spPr bwMode="auto">
          <a:xfrm>
            <a:off x="4298108" y="1977592"/>
            <a:ext cx="611797" cy="26369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69" name="Line 12"/>
          <p:cNvSpPr>
            <a:spLocks noChangeShapeType="1"/>
          </p:cNvSpPr>
          <p:nvPr/>
        </p:nvSpPr>
        <p:spPr bwMode="auto">
          <a:xfrm flipV="1">
            <a:off x="4074615" y="1896408"/>
            <a:ext cx="811511" cy="28976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70" name="Line 22"/>
          <p:cNvSpPr>
            <a:spLocks noChangeShapeType="1"/>
          </p:cNvSpPr>
          <p:nvPr/>
        </p:nvSpPr>
        <p:spPr bwMode="auto">
          <a:xfrm flipH="1" flipV="1">
            <a:off x="4925291" y="1894163"/>
            <a:ext cx="940620" cy="196979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71" name="Line 22"/>
          <p:cNvSpPr>
            <a:spLocks noChangeShapeType="1"/>
          </p:cNvSpPr>
          <p:nvPr/>
        </p:nvSpPr>
        <p:spPr bwMode="auto">
          <a:xfrm flipH="1" flipV="1">
            <a:off x="5053780" y="1802826"/>
            <a:ext cx="1698273" cy="185361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72" name="Line 71"/>
          <p:cNvSpPr>
            <a:spLocks noChangeShapeType="1"/>
          </p:cNvSpPr>
          <p:nvPr/>
        </p:nvSpPr>
        <p:spPr bwMode="auto">
          <a:xfrm flipH="1">
            <a:off x="6767735" y="1465701"/>
            <a:ext cx="1448452" cy="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2133" kern="0" dirty="0">
              <a:solidFill>
                <a:sysClr val="windowText" lastClr="000000"/>
              </a:solidFill>
            </a:endParaRPr>
          </a:p>
        </p:txBody>
      </p:sp>
      <p:sp>
        <p:nvSpPr>
          <p:cNvPr id="173" name="Line 16"/>
          <p:cNvSpPr>
            <a:spLocks noChangeShapeType="1"/>
          </p:cNvSpPr>
          <p:nvPr/>
        </p:nvSpPr>
        <p:spPr bwMode="auto">
          <a:xfrm>
            <a:off x="5845325" y="2306069"/>
            <a:ext cx="972307" cy="752129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74" name="Line 16"/>
          <p:cNvSpPr>
            <a:spLocks noChangeShapeType="1"/>
          </p:cNvSpPr>
          <p:nvPr/>
        </p:nvSpPr>
        <p:spPr bwMode="auto">
          <a:xfrm>
            <a:off x="6803572" y="2064617"/>
            <a:ext cx="4905" cy="932311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75" name="Line 16"/>
          <p:cNvSpPr>
            <a:spLocks noChangeShapeType="1"/>
          </p:cNvSpPr>
          <p:nvPr/>
        </p:nvSpPr>
        <p:spPr bwMode="auto">
          <a:xfrm flipH="1">
            <a:off x="5874054" y="2318987"/>
            <a:ext cx="853652" cy="808412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76" name="Line 16"/>
          <p:cNvSpPr>
            <a:spLocks noChangeShapeType="1"/>
          </p:cNvSpPr>
          <p:nvPr/>
        </p:nvSpPr>
        <p:spPr bwMode="auto">
          <a:xfrm>
            <a:off x="5840422" y="2190315"/>
            <a:ext cx="4905" cy="932311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77" name="Line 22"/>
          <p:cNvSpPr>
            <a:spLocks noChangeShapeType="1"/>
          </p:cNvSpPr>
          <p:nvPr/>
        </p:nvSpPr>
        <p:spPr bwMode="auto">
          <a:xfrm>
            <a:off x="7910603" y="6060409"/>
            <a:ext cx="0" cy="174236"/>
          </a:xfrm>
          <a:prstGeom prst="line">
            <a:avLst/>
          </a:prstGeom>
          <a:noFill/>
          <a:ln w="19050" cap="sq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78" name="Line 8"/>
          <p:cNvSpPr>
            <a:spLocks noChangeShapeType="1"/>
          </p:cNvSpPr>
          <p:nvPr/>
        </p:nvSpPr>
        <p:spPr bwMode="auto">
          <a:xfrm flipH="1">
            <a:off x="5815721" y="5744381"/>
            <a:ext cx="427863" cy="549681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79" name="Line 16"/>
          <p:cNvSpPr>
            <a:spLocks noChangeShapeType="1"/>
          </p:cNvSpPr>
          <p:nvPr/>
        </p:nvSpPr>
        <p:spPr bwMode="auto">
          <a:xfrm>
            <a:off x="5765131" y="3299726"/>
            <a:ext cx="1087575" cy="563036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0" name="Line 16"/>
          <p:cNvSpPr>
            <a:spLocks noChangeShapeType="1"/>
          </p:cNvSpPr>
          <p:nvPr/>
        </p:nvSpPr>
        <p:spPr bwMode="auto">
          <a:xfrm flipH="1">
            <a:off x="5886078" y="3189980"/>
            <a:ext cx="886905" cy="65428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1" name="Line 9"/>
          <p:cNvSpPr>
            <a:spLocks noChangeShapeType="1"/>
          </p:cNvSpPr>
          <p:nvPr/>
        </p:nvSpPr>
        <p:spPr bwMode="auto">
          <a:xfrm flipH="1">
            <a:off x="5064036" y="5670765"/>
            <a:ext cx="542427" cy="314641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6957177" y="5555007"/>
            <a:ext cx="364569" cy="386853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3" name="Line 9"/>
          <p:cNvSpPr>
            <a:spLocks noChangeShapeType="1"/>
          </p:cNvSpPr>
          <p:nvPr/>
        </p:nvSpPr>
        <p:spPr bwMode="auto">
          <a:xfrm flipV="1">
            <a:off x="5405455" y="5680289"/>
            <a:ext cx="276344" cy="554352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4" name="Line 15"/>
          <p:cNvSpPr>
            <a:spLocks noChangeShapeType="1"/>
          </p:cNvSpPr>
          <p:nvPr/>
        </p:nvSpPr>
        <p:spPr bwMode="auto">
          <a:xfrm>
            <a:off x="6503110" y="1605142"/>
            <a:ext cx="300460" cy="425732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85" name="Line 14"/>
          <p:cNvSpPr>
            <a:spLocks noChangeShapeType="1"/>
          </p:cNvSpPr>
          <p:nvPr/>
        </p:nvSpPr>
        <p:spPr bwMode="auto">
          <a:xfrm flipH="1">
            <a:off x="5840422" y="1598620"/>
            <a:ext cx="357580" cy="502305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5698500" y="1155971"/>
            <a:ext cx="1192368" cy="530960"/>
            <a:chOff x="3655218" y="1323258"/>
            <a:chExt cx="1123157" cy="484844"/>
          </a:xfrm>
        </p:grpSpPr>
        <p:sp>
          <p:nvSpPr>
            <p:cNvPr id="187" name="Freeform 5"/>
            <p:cNvSpPr>
              <a:spLocks/>
            </p:cNvSpPr>
            <p:nvPr/>
          </p:nvSpPr>
          <p:spPr bwMode="auto">
            <a:xfrm>
              <a:off x="3655218" y="1323258"/>
              <a:ext cx="1123157" cy="484844"/>
            </a:xfrm>
            <a:custGeom>
              <a:avLst/>
              <a:gdLst>
                <a:gd name="T0" fmla="*/ 2147483647 w 349"/>
                <a:gd name="T1" fmla="*/ 480499015 h 200"/>
                <a:gd name="T2" fmla="*/ 1229217908 w 349"/>
                <a:gd name="T3" fmla="*/ 1162497812 h 200"/>
                <a:gd name="T4" fmla="*/ 1229217908 w 349"/>
                <a:gd name="T5" fmla="*/ 1177997777 h 200"/>
                <a:gd name="T6" fmla="*/ 928743196 w 349"/>
                <a:gd name="T7" fmla="*/ 2123496089 h 200"/>
                <a:gd name="T8" fmla="*/ 983375437 w 349"/>
                <a:gd name="T9" fmla="*/ 2123496089 h 200"/>
                <a:gd name="T10" fmla="*/ 2147483647 w 349"/>
                <a:gd name="T11" fmla="*/ 2147483647 h 200"/>
                <a:gd name="T12" fmla="*/ 2147483647 w 349"/>
                <a:gd name="T13" fmla="*/ 2147483647 h 200"/>
                <a:gd name="T14" fmla="*/ 2147483647 w 349"/>
                <a:gd name="T15" fmla="*/ 2147483647 h 200"/>
                <a:gd name="T16" fmla="*/ 2147483647 w 349"/>
                <a:gd name="T17" fmla="*/ 2147483647 h 200"/>
                <a:gd name="T18" fmla="*/ 2147483647 w 349"/>
                <a:gd name="T19" fmla="*/ 2147483647 h 200"/>
                <a:gd name="T20" fmla="*/ 2147483647 w 349"/>
                <a:gd name="T21" fmla="*/ 1983995919 h 200"/>
                <a:gd name="T22" fmla="*/ 2147483647 w 349"/>
                <a:gd name="T23" fmla="*/ 1968495954 h 200"/>
                <a:gd name="T24" fmla="*/ 2147483647 w 349"/>
                <a:gd name="T25" fmla="*/ 1193497741 h 200"/>
                <a:gd name="T26" fmla="*/ 2147483647 w 349"/>
                <a:gd name="T27" fmla="*/ 1162497812 h 200"/>
                <a:gd name="T28" fmla="*/ 2147483647 w 349"/>
                <a:gd name="T29" fmla="*/ 449499087 h 200"/>
                <a:gd name="T30" fmla="*/ 2147483647 w 349"/>
                <a:gd name="T31" fmla="*/ 433999123 h 200"/>
                <a:gd name="T32" fmla="*/ 2147483647 w 349"/>
                <a:gd name="T33" fmla="*/ 495998980 h 200"/>
                <a:gd name="T34" fmla="*/ 2147483647 w 349"/>
                <a:gd name="T35" fmla="*/ 480499015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9"/>
                <a:gd name="T55" fmla="*/ 0 h 200"/>
                <a:gd name="T56" fmla="*/ 349 w 349"/>
                <a:gd name="T57" fmla="*/ 200 h 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9" h="200">
                  <a:moveTo>
                    <a:pt x="128" y="31"/>
                  </a:moveTo>
                  <a:cubicBezTo>
                    <a:pt x="71" y="20"/>
                    <a:pt x="40" y="49"/>
                    <a:pt x="45" y="75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0" y="84"/>
                    <a:pt x="12" y="137"/>
                    <a:pt x="34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0" y="162"/>
                    <a:pt x="83" y="187"/>
                    <a:pt x="112" y="174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24" y="195"/>
                    <a:pt x="162" y="198"/>
                    <a:pt x="198" y="199"/>
                  </a:cubicBezTo>
                  <a:cubicBezTo>
                    <a:pt x="230" y="200"/>
                    <a:pt x="248" y="198"/>
                    <a:pt x="262" y="184"/>
                  </a:cubicBezTo>
                  <a:cubicBezTo>
                    <a:pt x="264" y="184"/>
                    <a:pt x="264" y="184"/>
                    <a:pt x="264" y="184"/>
                  </a:cubicBezTo>
                  <a:cubicBezTo>
                    <a:pt x="315" y="188"/>
                    <a:pt x="338" y="153"/>
                    <a:pt x="327" y="128"/>
                  </a:cubicBezTo>
                  <a:cubicBezTo>
                    <a:pt x="330" y="127"/>
                    <a:pt x="330" y="127"/>
                    <a:pt x="330" y="127"/>
                  </a:cubicBezTo>
                  <a:cubicBezTo>
                    <a:pt x="347" y="123"/>
                    <a:pt x="349" y="83"/>
                    <a:pt x="319" y="77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333" y="49"/>
                    <a:pt x="302" y="25"/>
                    <a:pt x="260" y="29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27" y="0"/>
                    <a:pt x="140" y="5"/>
                    <a:pt x="130" y="32"/>
                  </a:cubicBezTo>
                  <a:lnTo>
                    <a:pt x="128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F73A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812760">
                <a:defRPr/>
              </a:pPr>
              <a:endParaRPr lang="en-US" sz="800" kern="0" dirty="0">
                <a:solidFill>
                  <a:srgbClr val="474747"/>
                </a:solidFill>
                <a:cs typeface="Arial" pitchFamily="34" charset="0"/>
              </a:endParaRPr>
            </a:p>
          </p:txBody>
        </p:sp>
        <p:sp>
          <p:nvSpPr>
            <p:cNvPr id="188" name="Text Box 152"/>
            <p:cNvSpPr txBox="1">
              <a:spLocks noChangeArrowheads="1"/>
            </p:cNvSpPr>
            <p:nvPr/>
          </p:nvSpPr>
          <p:spPr bwMode="auto">
            <a:xfrm>
              <a:off x="3846852" y="1458408"/>
              <a:ext cx="815975" cy="33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5999" tIns="72997" rIns="145999" bIns="72997">
              <a:spAutoFit/>
            </a:bodyPr>
            <a:lstStyle>
              <a:lvl1pPr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defTabSz="1447729">
                <a:lnSpc>
                  <a:spcPct val="90000"/>
                </a:lnSpc>
                <a:defRPr/>
              </a:pPr>
              <a:r>
                <a:rPr lang="en-US" sz="800" kern="0" dirty="0">
                  <a:solidFill>
                    <a:srgbClr val="034EA2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Enterprise</a:t>
              </a:r>
              <a:br>
                <a:rPr lang="en-US" sz="800" kern="0" dirty="0">
                  <a:solidFill>
                    <a:srgbClr val="034EA2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</a:br>
              <a:r>
                <a:rPr lang="en-US" sz="800" kern="0" dirty="0">
                  <a:solidFill>
                    <a:srgbClr val="034EA2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WAN</a:t>
              </a:r>
            </a:p>
          </p:txBody>
        </p:sp>
      </p:grpSp>
      <p:sp>
        <p:nvSpPr>
          <p:cNvPr id="189" name="Line 9"/>
          <p:cNvSpPr>
            <a:spLocks noChangeShapeType="1"/>
          </p:cNvSpPr>
          <p:nvPr/>
        </p:nvSpPr>
        <p:spPr bwMode="auto">
          <a:xfrm>
            <a:off x="7321744" y="5907206"/>
            <a:ext cx="0" cy="392857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0" name="Line 16"/>
          <p:cNvSpPr>
            <a:spLocks noChangeShapeType="1"/>
          </p:cNvSpPr>
          <p:nvPr/>
        </p:nvSpPr>
        <p:spPr bwMode="auto">
          <a:xfrm>
            <a:off x="5879061" y="3185922"/>
            <a:ext cx="0" cy="78737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1" name="Line 21"/>
          <p:cNvSpPr>
            <a:spLocks noChangeShapeType="1"/>
          </p:cNvSpPr>
          <p:nvPr/>
        </p:nvSpPr>
        <p:spPr bwMode="auto">
          <a:xfrm flipV="1">
            <a:off x="6428427" y="4052124"/>
            <a:ext cx="426548" cy="71769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2" name="Line 22"/>
          <p:cNvSpPr>
            <a:spLocks noChangeShapeType="1"/>
          </p:cNvSpPr>
          <p:nvPr/>
        </p:nvSpPr>
        <p:spPr bwMode="auto">
          <a:xfrm>
            <a:off x="5886252" y="4071092"/>
            <a:ext cx="413139" cy="77593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3" name="Line 24"/>
          <p:cNvSpPr>
            <a:spLocks noChangeShapeType="1"/>
          </p:cNvSpPr>
          <p:nvPr/>
        </p:nvSpPr>
        <p:spPr bwMode="auto">
          <a:xfrm flipH="1" flipV="1">
            <a:off x="6381443" y="4904923"/>
            <a:ext cx="230192" cy="199349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4" name="Line 25"/>
          <p:cNvSpPr>
            <a:spLocks noChangeShapeType="1"/>
          </p:cNvSpPr>
          <p:nvPr/>
        </p:nvSpPr>
        <p:spPr bwMode="auto">
          <a:xfrm flipV="1">
            <a:off x="6081993" y="4871408"/>
            <a:ext cx="194257" cy="296169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5" name="Freeform 40"/>
          <p:cNvSpPr>
            <a:spLocks/>
          </p:cNvSpPr>
          <p:nvPr/>
        </p:nvSpPr>
        <p:spPr bwMode="auto">
          <a:xfrm>
            <a:off x="5652894" y="5205757"/>
            <a:ext cx="1334777" cy="494575"/>
          </a:xfrm>
          <a:custGeom>
            <a:avLst/>
            <a:gdLst>
              <a:gd name="T0" fmla="*/ 2147483647 w 792"/>
              <a:gd name="T1" fmla="*/ 2147483647 h 485"/>
              <a:gd name="T2" fmla="*/ 2147483647 w 792"/>
              <a:gd name="T3" fmla="*/ 2147483647 h 485"/>
              <a:gd name="T4" fmla="*/ 2147483647 w 792"/>
              <a:gd name="T5" fmla="*/ 2147483647 h 485"/>
              <a:gd name="T6" fmla="*/ 2147483647 w 792"/>
              <a:gd name="T7" fmla="*/ 2147483647 h 485"/>
              <a:gd name="T8" fmla="*/ 2147483647 w 792"/>
              <a:gd name="T9" fmla="*/ 2147483647 h 485"/>
              <a:gd name="T10" fmla="*/ 2147483647 w 792"/>
              <a:gd name="T11" fmla="*/ 2147483647 h 485"/>
              <a:gd name="T12" fmla="*/ 2147483647 w 792"/>
              <a:gd name="T13" fmla="*/ 2147483647 h 485"/>
              <a:gd name="T14" fmla="*/ 2147483647 w 792"/>
              <a:gd name="T15" fmla="*/ 2147483647 h 485"/>
              <a:gd name="T16" fmla="*/ 2147483647 w 792"/>
              <a:gd name="T17" fmla="*/ 2147483647 h 485"/>
              <a:gd name="T18" fmla="*/ 2147483647 w 792"/>
              <a:gd name="T19" fmla="*/ 2147483647 h 485"/>
              <a:gd name="T20" fmla="*/ 2147483647 w 792"/>
              <a:gd name="T21" fmla="*/ 2147483647 h 485"/>
              <a:gd name="T22" fmla="*/ 2147483647 w 792"/>
              <a:gd name="T23" fmla="*/ 2147483647 h 485"/>
              <a:gd name="T24" fmla="*/ 2147483647 w 792"/>
              <a:gd name="T25" fmla="*/ 0 h 4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2"/>
              <a:gd name="T40" fmla="*/ 0 h 485"/>
              <a:gd name="T41" fmla="*/ 792 w 792"/>
              <a:gd name="T42" fmla="*/ 485 h 4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2" h="485">
                <a:moveTo>
                  <a:pt x="260" y="15"/>
                </a:moveTo>
                <a:cubicBezTo>
                  <a:pt x="207" y="25"/>
                  <a:pt x="154" y="35"/>
                  <a:pt x="115" y="60"/>
                </a:cubicBezTo>
                <a:cubicBezTo>
                  <a:pt x="76" y="85"/>
                  <a:pt x="39" y="122"/>
                  <a:pt x="23" y="163"/>
                </a:cubicBezTo>
                <a:cubicBezTo>
                  <a:pt x="7" y="204"/>
                  <a:pt x="0" y="262"/>
                  <a:pt x="17" y="304"/>
                </a:cubicBezTo>
                <a:cubicBezTo>
                  <a:pt x="34" y="346"/>
                  <a:pt x="83" y="387"/>
                  <a:pt x="124" y="414"/>
                </a:cubicBezTo>
                <a:cubicBezTo>
                  <a:pt x="165" y="441"/>
                  <a:pt x="215" y="454"/>
                  <a:pt x="265" y="466"/>
                </a:cubicBezTo>
                <a:cubicBezTo>
                  <a:pt x="315" y="478"/>
                  <a:pt x="371" y="485"/>
                  <a:pt x="427" y="484"/>
                </a:cubicBezTo>
                <a:cubicBezTo>
                  <a:pt x="483" y="483"/>
                  <a:pt x="551" y="478"/>
                  <a:pt x="601" y="460"/>
                </a:cubicBezTo>
                <a:cubicBezTo>
                  <a:pt x="651" y="442"/>
                  <a:pt x="699" y="410"/>
                  <a:pt x="730" y="376"/>
                </a:cubicBezTo>
                <a:cubicBezTo>
                  <a:pt x="761" y="342"/>
                  <a:pt x="784" y="299"/>
                  <a:pt x="788" y="258"/>
                </a:cubicBezTo>
                <a:cubicBezTo>
                  <a:pt x="792" y="217"/>
                  <a:pt x="776" y="168"/>
                  <a:pt x="752" y="132"/>
                </a:cubicBezTo>
                <a:cubicBezTo>
                  <a:pt x="728" y="96"/>
                  <a:pt x="678" y="65"/>
                  <a:pt x="643" y="43"/>
                </a:cubicBezTo>
                <a:cubicBezTo>
                  <a:pt x="608" y="21"/>
                  <a:pt x="560" y="8"/>
                  <a:pt x="544" y="0"/>
                </a:cubicBezTo>
              </a:path>
            </a:pathLst>
          </a:cu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" charset="0"/>
              <a:ea typeface="ＭＳ Ｐゴシック" pitchFamily="-65" charset="-128"/>
              <a:cs typeface="Arial" charset="0"/>
            </a:endParaRPr>
          </a:p>
        </p:txBody>
      </p:sp>
      <p:sp>
        <p:nvSpPr>
          <p:cNvPr id="196" name="Line 71"/>
          <p:cNvSpPr>
            <a:spLocks noChangeShapeType="1"/>
          </p:cNvSpPr>
          <p:nvPr/>
        </p:nvSpPr>
        <p:spPr bwMode="auto">
          <a:xfrm>
            <a:off x="6841061" y="3099958"/>
            <a:ext cx="0" cy="925071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197" name="Text Box 81"/>
          <p:cNvSpPr txBox="1">
            <a:spLocks noChangeArrowheads="1"/>
          </p:cNvSpPr>
          <p:nvPr/>
        </p:nvSpPr>
        <p:spPr bwMode="auto">
          <a:xfrm>
            <a:off x="6826252" y="3149321"/>
            <a:ext cx="1120744" cy="36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Firewalls</a:t>
            </a:r>
            <a:b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</a:b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(Active/Standby)</a:t>
            </a:r>
          </a:p>
        </p:txBody>
      </p:sp>
      <p:sp>
        <p:nvSpPr>
          <p:cNvPr id="198" name="Text Box 113"/>
          <p:cNvSpPr txBox="1">
            <a:spLocks noChangeArrowheads="1"/>
          </p:cNvSpPr>
          <p:nvPr/>
        </p:nvSpPr>
        <p:spPr bwMode="auto">
          <a:xfrm>
            <a:off x="1739281" y="2204176"/>
            <a:ext cx="2503484" cy="31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1447729">
              <a:lnSpc>
                <a:spcPct val="90000"/>
              </a:lnSpc>
              <a:defRPr/>
            </a:pPr>
            <a:r>
              <a:rPr lang="en-US" sz="1200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Enterprise Zone: Levels 4-5</a:t>
            </a:r>
          </a:p>
        </p:txBody>
      </p:sp>
      <p:sp>
        <p:nvSpPr>
          <p:cNvPr id="199" name="Line 76"/>
          <p:cNvSpPr>
            <a:spLocks noChangeShapeType="1"/>
          </p:cNvSpPr>
          <p:nvPr/>
        </p:nvSpPr>
        <p:spPr bwMode="auto">
          <a:xfrm>
            <a:off x="5845472" y="3169161"/>
            <a:ext cx="1009509" cy="0"/>
          </a:xfrm>
          <a:prstGeom prst="line">
            <a:avLst/>
          </a:prstGeom>
          <a:noFill/>
          <a:ln w="19050">
            <a:solidFill>
              <a:srgbClr val="89A42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00" name="Line 76"/>
          <p:cNvSpPr>
            <a:spLocks noChangeShapeType="1"/>
          </p:cNvSpPr>
          <p:nvPr/>
        </p:nvSpPr>
        <p:spPr bwMode="auto">
          <a:xfrm>
            <a:off x="5751319" y="3117793"/>
            <a:ext cx="1009509" cy="0"/>
          </a:xfrm>
          <a:prstGeom prst="line">
            <a:avLst/>
          </a:prstGeom>
          <a:noFill/>
          <a:ln w="19050">
            <a:solidFill>
              <a:srgbClr val="89A42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01" name="Text Box 96"/>
          <p:cNvSpPr txBox="1">
            <a:spLocks noChangeArrowheads="1"/>
          </p:cNvSpPr>
          <p:nvPr/>
        </p:nvSpPr>
        <p:spPr bwMode="auto">
          <a:xfrm>
            <a:off x="5609840" y="6378982"/>
            <a:ext cx="450043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I/O</a:t>
            </a:r>
          </a:p>
        </p:txBody>
      </p:sp>
      <p:sp>
        <p:nvSpPr>
          <p:cNvPr id="202" name="Line 13"/>
          <p:cNvSpPr>
            <a:spLocks noChangeShapeType="1"/>
          </p:cNvSpPr>
          <p:nvPr/>
        </p:nvSpPr>
        <p:spPr bwMode="auto">
          <a:xfrm>
            <a:off x="4275890" y="3110991"/>
            <a:ext cx="758177" cy="49139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03" name="Line 12"/>
          <p:cNvSpPr>
            <a:spLocks noChangeShapeType="1"/>
          </p:cNvSpPr>
          <p:nvPr/>
        </p:nvSpPr>
        <p:spPr bwMode="auto">
          <a:xfrm flipV="1">
            <a:off x="4275887" y="2919433"/>
            <a:ext cx="681597" cy="124899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04" name="Line 13"/>
          <p:cNvSpPr>
            <a:spLocks noChangeShapeType="1"/>
          </p:cNvSpPr>
          <p:nvPr/>
        </p:nvSpPr>
        <p:spPr bwMode="auto">
          <a:xfrm>
            <a:off x="5053782" y="3206606"/>
            <a:ext cx="741319" cy="4825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pic>
        <p:nvPicPr>
          <p:cNvPr id="205" name="Picture 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82" y="3086582"/>
            <a:ext cx="458049" cy="1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Line 12"/>
          <p:cNvSpPr>
            <a:spLocks noChangeShapeType="1"/>
          </p:cNvSpPr>
          <p:nvPr/>
        </p:nvSpPr>
        <p:spPr bwMode="auto">
          <a:xfrm>
            <a:off x="5122758" y="2956195"/>
            <a:ext cx="1671013" cy="104947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pic>
        <p:nvPicPr>
          <p:cNvPr id="207" name="Picture 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76" y="2851543"/>
            <a:ext cx="458049" cy="1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78" descr="icon_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15" y="2976987"/>
            <a:ext cx="340875" cy="32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77" descr="icon_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24" y="3056937"/>
            <a:ext cx="340875" cy="32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" name="Line 12"/>
          <p:cNvSpPr>
            <a:spLocks noChangeShapeType="1"/>
          </p:cNvSpPr>
          <p:nvPr/>
        </p:nvSpPr>
        <p:spPr bwMode="auto">
          <a:xfrm>
            <a:off x="4294260" y="4396033"/>
            <a:ext cx="611797" cy="26369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11" name="Line 12"/>
          <p:cNvSpPr>
            <a:spLocks noChangeShapeType="1"/>
          </p:cNvSpPr>
          <p:nvPr/>
        </p:nvSpPr>
        <p:spPr bwMode="auto">
          <a:xfrm flipV="1">
            <a:off x="4070767" y="4314849"/>
            <a:ext cx="811511" cy="28976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812760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12" name="Text Box 112"/>
          <p:cNvSpPr txBox="1">
            <a:spLocks noChangeArrowheads="1"/>
          </p:cNvSpPr>
          <p:nvPr/>
        </p:nvSpPr>
        <p:spPr bwMode="auto">
          <a:xfrm>
            <a:off x="3448834" y="4624844"/>
            <a:ext cx="1331391" cy="4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1067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Level 3</a:t>
            </a:r>
          </a:p>
          <a:p>
            <a:pPr algn="ctr" defTabSz="1447729">
              <a:lnSpc>
                <a:spcPct val="90000"/>
              </a:lnSpc>
              <a:defRPr/>
            </a:pPr>
            <a:r>
              <a:rPr lang="en-US" sz="1067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Site Operations </a:t>
            </a:r>
          </a:p>
        </p:txBody>
      </p:sp>
      <p:sp>
        <p:nvSpPr>
          <p:cNvPr id="213" name="Text Box 97"/>
          <p:cNvSpPr txBox="1">
            <a:spLocks noChangeArrowheads="1"/>
          </p:cNvSpPr>
          <p:nvPr/>
        </p:nvSpPr>
        <p:spPr bwMode="auto">
          <a:xfrm>
            <a:off x="5873854" y="6414240"/>
            <a:ext cx="667173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Drive</a:t>
            </a:r>
          </a:p>
        </p:txBody>
      </p:sp>
      <p:pic>
        <p:nvPicPr>
          <p:cNvPr id="214" name="Picture 36" descr="Router with firew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60" y="5855559"/>
            <a:ext cx="305545" cy="20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" name="Text Box 113"/>
          <p:cNvSpPr txBox="1">
            <a:spLocks noChangeArrowheads="1"/>
          </p:cNvSpPr>
          <p:nvPr/>
        </p:nvSpPr>
        <p:spPr bwMode="auto">
          <a:xfrm>
            <a:off x="1721381" y="2521765"/>
            <a:ext cx="3236460" cy="31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defPPr>
              <a:defRPr lang="en-US"/>
            </a:defPPr>
            <a:lvl1pPr marL="0" marR="0" lvl="0" indent="0" defTabSz="8143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i="0" u="none" strike="noStrike" kern="0" cap="none" spc="0" normalizeH="0" baseline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Arial" charset="0"/>
              </a:defRPr>
            </a:lvl1pPr>
            <a:lvl2pPr marL="742950" indent="-285750" defTabSz="814388">
              <a:defRPr>
                <a:latin typeface="Arial Narrow" pitchFamily="34" charset="0"/>
              </a:defRPr>
            </a:lvl2pPr>
            <a:lvl3pPr marL="1143000" indent="-228600" defTabSz="814388">
              <a:defRPr>
                <a:latin typeface="Arial Narrow" pitchFamily="34" charset="0"/>
              </a:defRPr>
            </a:lvl3pPr>
            <a:lvl4pPr marL="1600200" indent="-228600" defTabSz="814388">
              <a:defRPr>
                <a:latin typeface="Arial Narrow" pitchFamily="34" charset="0"/>
              </a:defRPr>
            </a:lvl4pPr>
            <a:lvl5pPr marL="2057400" indent="-228600" defTabSz="814388">
              <a:defRPr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</a:defRPr>
            </a:lvl9pPr>
          </a:lstStyle>
          <a:p>
            <a:r>
              <a:rPr lang="en-US" sz="1200" b="1" dirty="0"/>
              <a:t>Industrial Demilitarized Zone (IDMZ)</a:t>
            </a:r>
          </a:p>
        </p:txBody>
      </p:sp>
      <p:pic>
        <p:nvPicPr>
          <p:cNvPr id="216" name="Picture 2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891657" y="5812457"/>
            <a:ext cx="384523" cy="21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B3CE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17" name="Picture 2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133999" y="6227157"/>
            <a:ext cx="400471" cy="2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B3CE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18" name="Text Box 93"/>
          <p:cNvSpPr txBox="1">
            <a:spLocks noChangeArrowheads="1"/>
          </p:cNvSpPr>
          <p:nvPr/>
        </p:nvSpPr>
        <p:spPr bwMode="auto">
          <a:xfrm>
            <a:off x="4641166" y="6425742"/>
            <a:ext cx="1125732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FactoryTalk Client</a:t>
            </a:r>
          </a:p>
        </p:txBody>
      </p:sp>
      <p:pic>
        <p:nvPicPr>
          <p:cNvPr id="219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53" y="6166589"/>
            <a:ext cx="381692" cy="2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" name="Line 12"/>
          <p:cNvSpPr>
            <a:spLocks noChangeShapeType="1"/>
          </p:cNvSpPr>
          <p:nvPr/>
        </p:nvSpPr>
        <p:spPr bwMode="auto">
          <a:xfrm>
            <a:off x="5825391" y="3821440"/>
            <a:ext cx="959111" cy="0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2400" dirty="0"/>
          </a:p>
        </p:txBody>
      </p:sp>
      <p:sp>
        <p:nvSpPr>
          <p:cNvPr id="221" name="Line 12"/>
          <p:cNvSpPr>
            <a:spLocks noChangeShapeType="1"/>
          </p:cNvSpPr>
          <p:nvPr/>
        </p:nvSpPr>
        <p:spPr bwMode="auto">
          <a:xfrm>
            <a:off x="5784297" y="3872808"/>
            <a:ext cx="959111" cy="0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2400" dirty="0"/>
          </a:p>
        </p:txBody>
      </p:sp>
      <p:sp>
        <p:nvSpPr>
          <p:cNvPr id="222" name="Oval 221"/>
          <p:cNvSpPr/>
          <p:nvPr/>
        </p:nvSpPr>
        <p:spPr bwMode="auto">
          <a:xfrm rot="16200000">
            <a:off x="6248963" y="3795365"/>
            <a:ext cx="192781" cy="77112"/>
          </a:xfrm>
          <a:prstGeom prst="ellipse">
            <a:avLst/>
          </a:prstGeom>
          <a:noFill/>
          <a:ln w="9525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4800" dirty="0"/>
          </a:p>
        </p:txBody>
      </p:sp>
      <p:sp>
        <p:nvSpPr>
          <p:cNvPr id="223" name="Line 21"/>
          <p:cNvSpPr>
            <a:spLocks noChangeShapeType="1"/>
          </p:cNvSpPr>
          <p:nvPr/>
        </p:nvSpPr>
        <p:spPr bwMode="auto">
          <a:xfrm flipV="1">
            <a:off x="4952435" y="4097653"/>
            <a:ext cx="1900269" cy="278231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24" name="Line 22"/>
          <p:cNvSpPr>
            <a:spLocks noChangeShapeType="1"/>
          </p:cNvSpPr>
          <p:nvPr/>
        </p:nvSpPr>
        <p:spPr bwMode="auto">
          <a:xfrm flipH="1">
            <a:off x="4889303" y="4042547"/>
            <a:ext cx="976607" cy="28226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25" name="Line 17"/>
          <p:cNvSpPr>
            <a:spLocks noChangeShapeType="1"/>
          </p:cNvSpPr>
          <p:nvPr/>
        </p:nvSpPr>
        <p:spPr bwMode="auto">
          <a:xfrm flipH="1" flipV="1">
            <a:off x="6881090" y="4082794"/>
            <a:ext cx="923549" cy="254409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2133" kern="0" dirty="0">
              <a:solidFill>
                <a:sysClr val="windowText" lastClr="000000"/>
              </a:solidFill>
            </a:endParaRPr>
          </a:p>
        </p:txBody>
      </p:sp>
      <p:sp>
        <p:nvSpPr>
          <p:cNvPr id="226" name="Line 17"/>
          <p:cNvSpPr>
            <a:spLocks noChangeShapeType="1"/>
          </p:cNvSpPr>
          <p:nvPr/>
        </p:nvSpPr>
        <p:spPr bwMode="auto">
          <a:xfrm flipH="1" flipV="1">
            <a:off x="5751317" y="4076253"/>
            <a:ext cx="2066040" cy="334059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2133" kern="0" dirty="0">
              <a:solidFill>
                <a:sysClr val="windowText" lastClr="000000"/>
              </a:solidFill>
            </a:endParaRPr>
          </a:p>
        </p:txBody>
      </p:sp>
      <p:sp>
        <p:nvSpPr>
          <p:cNvPr id="227" name="Line 6"/>
          <p:cNvSpPr>
            <a:spLocks noChangeShapeType="1"/>
          </p:cNvSpPr>
          <p:nvPr/>
        </p:nvSpPr>
        <p:spPr bwMode="auto">
          <a:xfrm flipV="1">
            <a:off x="7910602" y="3872809"/>
            <a:ext cx="9209" cy="422615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800" dirty="0"/>
          </a:p>
        </p:txBody>
      </p:sp>
      <p:pic>
        <p:nvPicPr>
          <p:cNvPr id="228" name="Picture 49" descr="IntelliSwitch_sta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08" y="4171851"/>
            <a:ext cx="344424" cy="35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9" name="Group 228"/>
          <p:cNvGrpSpPr/>
          <p:nvPr/>
        </p:nvGrpSpPr>
        <p:grpSpPr>
          <a:xfrm>
            <a:off x="8157599" y="1195110"/>
            <a:ext cx="1195045" cy="516028"/>
            <a:chOff x="3655218" y="1323258"/>
            <a:chExt cx="1123157" cy="484844"/>
          </a:xfrm>
        </p:grpSpPr>
        <p:sp>
          <p:nvSpPr>
            <p:cNvPr id="230" name="Freeform 5"/>
            <p:cNvSpPr>
              <a:spLocks/>
            </p:cNvSpPr>
            <p:nvPr/>
          </p:nvSpPr>
          <p:spPr bwMode="auto">
            <a:xfrm>
              <a:off x="3655218" y="1323258"/>
              <a:ext cx="1123157" cy="484844"/>
            </a:xfrm>
            <a:custGeom>
              <a:avLst/>
              <a:gdLst>
                <a:gd name="T0" fmla="*/ 2147483647 w 349"/>
                <a:gd name="T1" fmla="*/ 480499015 h 200"/>
                <a:gd name="T2" fmla="*/ 1229217908 w 349"/>
                <a:gd name="T3" fmla="*/ 1162497812 h 200"/>
                <a:gd name="T4" fmla="*/ 1229217908 w 349"/>
                <a:gd name="T5" fmla="*/ 1177997777 h 200"/>
                <a:gd name="T6" fmla="*/ 928743196 w 349"/>
                <a:gd name="T7" fmla="*/ 2123496089 h 200"/>
                <a:gd name="T8" fmla="*/ 983375437 w 349"/>
                <a:gd name="T9" fmla="*/ 2123496089 h 200"/>
                <a:gd name="T10" fmla="*/ 2147483647 w 349"/>
                <a:gd name="T11" fmla="*/ 2147483647 h 200"/>
                <a:gd name="T12" fmla="*/ 2147483647 w 349"/>
                <a:gd name="T13" fmla="*/ 2147483647 h 200"/>
                <a:gd name="T14" fmla="*/ 2147483647 w 349"/>
                <a:gd name="T15" fmla="*/ 2147483647 h 200"/>
                <a:gd name="T16" fmla="*/ 2147483647 w 349"/>
                <a:gd name="T17" fmla="*/ 2147483647 h 200"/>
                <a:gd name="T18" fmla="*/ 2147483647 w 349"/>
                <a:gd name="T19" fmla="*/ 2147483647 h 200"/>
                <a:gd name="T20" fmla="*/ 2147483647 w 349"/>
                <a:gd name="T21" fmla="*/ 1983995919 h 200"/>
                <a:gd name="T22" fmla="*/ 2147483647 w 349"/>
                <a:gd name="T23" fmla="*/ 1968495954 h 200"/>
                <a:gd name="T24" fmla="*/ 2147483647 w 349"/>
                <a:gd name="T25" fmla="*/ 1193497741 h 200"/>
                <a:gd name="T26" fmla="*/ 2147483647 w 349"/>
                <a:gd name="T27" fmla="*/ 1162497812 h 200"/>
                <a:gd name="T28" fmla="*/ 2147483647 w 349"/>
                <a:gd name="T29" fmla="*/ 449499087 h 200"/>
                <a:gd name="T30" fmla="*/ 2147483647 w 349"/>
                <a:gd name="T31" fmla="*/ 433999123 h 200"/>
                <a:gd name="T32" fmla="*/ 2147483647 w 349"/>
                <a:gd name="T33" fmla="*/ 495998980 h 200"/>
                <a:gd name="T34" fmla="*/ 2147483647 w 349"/>
                <a:gd name="T35" fmla="*/ 480499015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9"/>
                <a:gd name="T55" fmla="*/ 0 h 200"/>
                <a:gd name="T56" fmla="*/ 349 w 349"/>
                <a:gd name="T57" fmla="*/ 200 h 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9" h="200">
                  <a:moveTo>
                    <a:pt x="128" y="31"/>
                  </a:moveTo>
                  <a:cubicBezTo>
                    <a:pt x="71" y="20"/>
                    <a:pt x="40" y="49"/>
                    <a:pt x="45" y="75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0" y="84"/>
                    <a:pt x="12" y="137"/>
                    <a:pt x="34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0" y="162"/>
                    <a:pt x="83" y="187"/>
                    <a:pt x="112" y="174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24" y="195"/>
                    <a:pt x="162" y="198"/>
                    <a:pt x="198" y="199"/>
                  </a:cubicBezTo>
                  <a:cubicBezTo>
                    <a:pt x="230" y="200"/>
                    <a:pt x="248" y="198"/>
                    <a:pt x="262" y="184"/>
                  </a:cubicBezTo>
                  <a:cubicBezTo>
                    <a:pt x="264" y="184"/>
                    <a:pt x="264" y="184"/>
                    <a:pt x="264" y="184"/>
                  </a:cubicBezTo>
                  <a:cubicBezTo>
                    <a:pt x="315" y="188"/>
                    <a:pt x="338" y="153"/>
                    <a:pt x="327" y="128"/>
                  </a:cubicBezTo>
                  <a:cubicBezTo>
                    <a:pt x="330" y="127"/>
                    <a:pt x="330" y="127"/>
                    <a:pt x="330" y="127"/>
                  </a:cubicBezTo>
                  <a:cubicBezTo>
                    <a:pt x="347" y="123"/>
                    <a:pt x="349" y="83"/>
                    <a:pt x="319" y="77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333" y="49"/>
                    <a:pt x="302" y="25"/>
                    <a:pt x="260" y="29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27" y="0"/>
                    <a:pt x="140" y="5"/>
                    <a:pt x="130" y="32"/>
                  </a:cubicBezTo>
                  <a:lnTo>
                    <a:pt x="128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F73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133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Text Box 152"/>
            <p:cNvSpPr txBox="1">
              <a:spLocks noChangeArrowheads="1"/>
            </p:cNvSpPr>
            <p:nvPr/>
          </p:nvSpPr>
          <p:spPr bwMode="auto">
            <a:xfrm>
              <a:off x="3846852" y="1482472"/>
              <a:ext cx="815974" cy="2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5999" tIns="72997" rIns="145999" bIns="72997">
              <a:spAutoFit/>
            </a:bodyPr>
            <a:lstStyle>
              <a:lvl1pPr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algn="l" defTabSz="814388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800" dirty="0">
                  <a:solidFill>
                    <a:srgbClr val="0183B7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Internet</a:t>
              </a:r>
            </a:p>
          </p:txBody>
        </p:sp>
      </p:grpSp>
      <p:pic>
        <p:nvPicPr>
          <p:cNvPr id="232" name="Picture 78" descr="icon_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49" y="1287846"/>
            <a:ext cx="324308" cy="31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" name="Text Box 79"/>
          <p:cNvSpPr txBox="1">
            <a:spLocks noChangeArrowheads="1"/>
          </p:cNvSpPr>
          <p:nvPr/>
        </p:nvSpPr>
        <p:spPr bwMode="auto">
          <a:xfrm>
            <a:off x="6750130" y="1549702"/>
            <a:ext cx="955287" cy="36901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" dirty="0">
                <a:latin typeface="Arial" charset="0"/>
                <a:ea typeface="ＭＳ Ｐゴシック" pitchFamily="-65" charset="-128"/>
                <a:cs typeface="Arial" charset="0"/>
              </a:rPr>
              <a:t>External</a:t>
            </a:r>
          </a:p>
          <a:p>
            <a:pPr algn="ctr">
              <a:lnSpc>
                <a:spcPct val="90000"/>
              </a:lnSpc>
            </a:pPr>
            <a:r>
              <a:rPr lang="en-US" sz="800" dirty="0">
                <a:latin typeface="Arial" charset="0"/>
                <a:ea typeface="ＭＳ Ｐゴシック" pitchFamily="-65" charset="-128"/>
                <a:cs typeface="Arial" charset="0"/>
              </a:rPr>
              <a:t>DMZ / Firewall</a:t>
            </a:r>
          </a:p>
        </p:txBody>
      </p:sp>
      <p:sp>
        <p:nvSpPr>
          <p:cNvPr id="234" name="Line 100"/>
          <p:cNvSpPr>
            <a:spLocks noChangeShapeType="1"/>
          </p:cNvSpPr>
          <p:nvPr/>
        </p:nvSpPr>
        <p:spPr bwMode="auto">
          <a:xfrm flipV="1">
            <a:off x="7000270" y="5369941"/>
            <a:ext cx="664695" cy="151692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2133" kern="0" dirty="0">
              <a:solidFill>
                <a:sysClr val="windowText" lastClr="000000"/>
              </a:solidFill>
            </a:endParaRPr>
          </a:p>
        </p:txBody>
      </p:sp>
      <p:pic>
        <p:nvPicPr>
          <p:cNvPr id="2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89" y="5456954"/>
            <a:ext cx="459033" cy="3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" name="Picture 2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17340000" flipH="1">
            <a:off x="8007829" y="5289285"/>
            <a:ext cx="104291" cy="45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" name="Picture 106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45" y="3703665"/>
            <a:ext cx="289875" cy="4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50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16" y="3721152"/>
            <a:ext cx="289875" cy="4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2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20280000">
            <a:off x="7782109" y="5478697"/>
            <a:ext cx="106059" cy="34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" name="TextBox 49"/>
          <p:cNvSpPr txBox="1">
            <a:spLocks noChangeArrowheads="1"/>
          </p:cNvSpPr>
          <p:nvPr/>
        </p:nvSpPr>
        <p:spPr bwMode="auto">
          <a:xfrm>
            <a:off x="7975497" y="5920379"/>
            <a:ext cx="509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WGB</a:t>
            </a:r>
          </a:p>
        </p:txBody>
      </p:sp>
      <p:pic>
        <p:nvPicPr>
          <p:cNvPr id="241" name="Picture 1" descr="WirelessBrid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13" y="5811396"/>
            <a:ext cx="276417" cy="24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12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6188053"/>
            <a:ext cx="250329" cy="29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" name="Line 8"/>
          <p:cNvSpPr>
            <a:spLocks noChangeShapeType="1"/>
          </p:cNvSpPr>
          <p:nvPr/>
        </p:nvSpPr>
        <p:spPr bwMode="auto">
          <a:xfrm flipH="1">
            <a:off x="6190297" y="5783214"/>
            <a:ext cx="85952" cy="488788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6340701" y="5770388"/>
            <a:ext cx="318071" cy="486272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rgbClr val="474747"/>
              </a:solidFill>
              <a:latin typeface="Arial Narrow"/>
            </a:endParaRPr>
          </a:p>
        </p:txBody>
      </p:sp>
      <p:pic>
        <p:nvPicPr>
          <p:cNvPr id="245" name="Picture 5" descr="CENTERLINE_2100-reduce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43" y="6095958"/>
            <a:ext cx="288711" cy="3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6" name="Object 245"/>
          <p:cNvGraphicFramePr>
            <a:graphicFrameLocks noChangeAspect="1"/>
          </p:cNvGraphicFramePr>
          <p:nvPr>
            <p:extLst/>
          </p:nvPr>
        </p:nvGraphicFramePr>
        <p:xfrm>
          <a:off x="6109987" y="6134063"/>
          <a:ext cx="168173" cy="31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18" imgW="1028844" imgH="1895238" progId="PBrush">
                  <p:embed/>
                </p:oleObj>
              </mc:Choice>
              <mc:Fallback>
                <p:oleObj name="Bitmap Image" r:id="rId18" imgW="1028844" imgH="18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987" y="6134063"/>
                        <a:ext cx="168173" cy="311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" name="Line 39"/>
          <p:cNvSpPr>
            <a:spLocks noChangeShapeType="1"/>
          </p:cNvSpPr>
          <p:nvPr/>
        </p:nvSpPr>
        <p:spPr bwMode="auto">
          <a:xfrm>
            <a:off x="8662685" y="4206373"/>
            <a:ext cx="0" cy="155444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ysClr val="windowText" lastClr="000000"/>
              </a:solidFill>
            </a:endParaRPr>
          </a:p>
        </p:txBody>
      </p:sp>
      <p:sp>
        <p:nvSpPr>
          <p:cNvPr id="248" name="Line 39"/>
          <p:cNvSpPr>
            <a:spLocks noChangeShapeType="1"/>
          </p:cNvSpPr>
          <p:nvPr/>
        </p:nvSpPr>
        <p:spPr bwMode="auto">
          <a:xfrm>
            <a:off x="8595703" y="4201045"/>
            <a:ext cx="0" cy="155444"/>
          </a:xfrm>
          <a:prstGeom prst="line">
            <a:avLst/>
          </a:prstGeom>
          <a:noFill/>
          <a:ln w="19050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pPr defTabSz="1625519">
              <a:defRPr/>
            </a:pPr>
            <a:endParaRPr lang="en-US" sz="800" kern="0" dirty="0">
              <a:solidFill>
                <a:sysClr val="windowText" lastClr="000000"/>
              </a:solidFill>
            </a:endParaRPr>
          </a:p>
        </p:txBody>
      </p:sp>
      <p:sp>
        <p:nvSpPr>
          <p:cNvPr id="249" name="Line 25"/>
          <p:cNvSpPr>
            <a:spLocks noChangeShapeType="1"/>
          </p:cNvSpPr>
          <p:nvPr/>
        </p:nvSpPr>
        <p:spPr bwMode="auto">
          <a:xfrm rot="16200000" flipH="1" flipV="1">
            <a:off x="8210127" y="3914158"/>
            <a:ext cx="192527" cy="570004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800" dirty="0"/>
          </a:p>
        </p:txBody>
      </p:sp>
      <p:sp>
        <p:nvSpPr>
          <p:cNvPr id="250" name="TextBox 49"/>
          <p:cNvSpPr txBox="1">
            <a:spLocks noChangeArrowheads="1"/>
          </p:cNvSpPr>
          <p:nvPr/>
        </p:nvSpPr>
        <p:spPr bwMode="auto">
          <a:xfrm>
            <a:off x="8638115" y="3921127"/>
            <a:ext cx="7221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WLC (Active)</a:t>
            </a:r>
          </a:p>
        </p:txBody>
      </p:sp>
      <p:pic>
        <p:nvPicPr>
          <p:cNvPr id="251" name="Picture 25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5704" y="3983240"/>
            <a:ext cx="354029" cy="234737"/>
          </a:xfrm>
          <a:prstGeom prst="rect">
            <a:avLst/>
          </a:prstGeom>
        </p:spPr>
      </p:pic>
      <p:sp>
        <p:nvSpPr>
          <p:cNvPr id="252" name="Line 25"/>
          <p:cNvSpPr>
            <a:spLocks noChangeShapeType="1"/>
          </p:cNvSpPr>
          <p:nvPr/>
        </p:nvSpPr>
        <p:spPr bwMode="auto">
          <a:xfrm rot="16200000" flipV="1">
            <a:off x="8233837" y="4155415"/>
            <a:ext cx="108040" cy="617840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800" dirty="0"/>
          </a:p>
        </p:txBody>
      </p:sp>
      <p:sp>
        <p:nvSpPr>
          <p:cNvPr id="253" name="Oval 252"/>
          <p:cNvSpPr/>
          <p:nvPr/>
        </p:nvSpPr>
        <p:spPr bwMode="auto">
          <a:xfrm>
            <a:off x="8524276" y="4237737"/>
            <a:ext cx="192781" cy="77112"/>
          </a:xfrm>
          <a:prstGeom prst="ellipse">
            <a:avLst/>
          </a:prstGeom>
          <a:noFill/>
          <a:ln w="9525">
            <a:solidFill>
              <a:srgbClr val="B92B3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800" dirty="0"/>
          </a:p>
        </p:txBody>
      </p:sp>
      <p:pic>
        <p:nvPicPr>
          <p:cNvPr id="254" name="Picture 2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5704" y="4357416"/>
            <a:ext cx="354029" cy="234737"/>
          </a:xfrm>
          <a:prstGeom prst="rect">
            <a:avLst/>
          </a:prstGeom>
        </p:spPr>
      </p:pic>
      <p:pic>
        <p:nvPicPr>
          <p:cNvPr id="255" name="Picture 49" descr="IntelliSwitch_sta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35" y="4168165"/>
            <a:ext cx="327687" cy="3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Box 49"/>
          <p:cNvSpPr txBox="1">
            <a:spLocks noChangeArrowheads="1"/>
          </p:cNvSpPr>
          <p:nvPr/>
        </p:nvSpPr>
        <p:spPr bwMode="auto">
          <a:xfrm>
            <a:off x="8651168" y="4402008"/>
            <a:ext cx="7221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WLC (Standby)</a:t>
            </a:r>
          </a:p>
        </p:txBody>
      </p:sp>
      <p:pic>
        <p:nvPicPr>
          <p:cNvPr id="257" name="Picture 25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61257" y="5281848"/>
            <a:ext cx="350315" cy="193277"/>
          </a:xfrm>
          <a:prstGeom prst="rect">
            <a:avLst/>
          </a:prstGeom>
        </p:spPr>
      </p:pic>
      <p:sp>
        <p:nvSpPr>
          <p:cNvPr id="258" name="TextBox 49"/>
          <p:cNvSpPr txBox="1">
            <a:spLocks noChangeArrowheads="1"/>
          </p:cNvSpPr>
          <p:nvPr/>
        </p:nvSpPr>
        <p:spPr bwMode="auto">
          <a:xfrm>
            <a:off x="7318876" y="5089178"/>
            <a:ext cx="6055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LWAP</a:t>
            </a:r>
          </a:p>
        </p:txBody>
      </p:sp>
      <p:sp>
        <p:nvSpPr>
          <p:cNvPr id="259" name="Text Box 97"/>
          <p:cNvSpPr txBox="1">
            <a:spLocks noChangeArrowheads="1"/>
          </p:cNvSpPr>
          <p:nvPr/>
        </p:nvSpPr>
        <p:spPr bwMode="auto">
          <a:xfrm>
            <a:off x="4702711" y="5963883"/>
            <a:ext cx="764291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Controller</a:t>
            </a:r>
          </a:p>
        </p:txBody>
      </p:sp>
      <p:pic>
        <p:nvPicPr>
          <p:cNvPr id="260" name="Picture 2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719391" y="6222883"/>
            <a:ext cx="400471" cy="2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B3CE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61" name="Picture 49" descr="IntelliSwitch_sta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37" y="4705723"/>
            <a:ext cx="327687" cy="3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Line 72"/>
          <p:cNvSpPr>
            <a:spLocks noChangeShapeType="1"/>
          </p:cNvSpPr>
          <p:nvPr/>
        </p:nvSpPr>
        <p:spPr bwMode="auto">
          <a:xfrm>
            <a:off x="1836829" y="3498343"/>
            <a:ext cx="7409788" cy="2693"/>
          </a:xfrm>
          <a:prstGeom prst="line">
            <a:avLst/>
          </a:prstGeom>
          <a:noFill/>
          <a:ln w="19050">
            <a:solidFill>
              <a:srgbClr val="5F5F6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4800" dirty="0"/>
          </a:p>
        </p:txBody>
      </p:sp>
      <p:grpSp>
        <p:nvGrpSpPr>
          <p:cNvPr id="263" name="Group 262"/>
          <p:cNvGrpSpPr/>
          <p:nvPr/>
        </p:nvGrpSpPr>
        <p:grpSpPr>
          <a:xfrm>
            <a:off x="3902762" y="4143139"/>
            <a:ext cx="417612" cy="488615"/>
            <a:chOff x="2824665" y="3125665"/>
            <a:chExt cx="309744" cy="362407"/>
          </a:xfrm>
        </p:grpSpPr>
        <p:pic>
          <p:nvPicPr>
            <p:cNvPr id="264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161" y="3339005"/>
              <a:ext cx="304534" cy="1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5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665" y="3229337"/>
              <a:ext cx="304534" cy="1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875" y="3125665"/>
              <a:ext cx="304534" cy="1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7" name="Group 266"/>
          <p:cNvGrpSpPr/>
          <p:nvPr/>
        </p:nvGrpSpPr>
        <p:grpSpPr>
          <a:xfrm>
            <a:off x="3905814" y="2861622"/>
            <a:ext cx="417612" cy="488615"/>
            <a:chOff x="2824665" y="3125665"/>
            <a:chExt cx="309744" cy="362407"/>
          </a:xfrm>
        </p:grpSpPr>
        <p:pic>
          <p:nvPicPr>
            <p:cNvPr id="268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161" y="3339005"/>
              <a:ext cx="304534" cy="1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9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665" y="3229337"/>
              <a:ext cx="304534" cy="1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875" y="3125665"/>
              <a:ext cx="304534" cy="1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1" name="Line 12"/>
          <p:cNvSpPr>
            <a:spLocks noChangeShapeType="1"/>
          </p:cNvSpPr>
          <p:nvPr/>
        </p:nvSpPr>
        <p:spPr bwMode="auto">
          <a:xfrm>
            <a:off x="5787443" y="2060667"/>
            <a:ext cx="959111" cy="0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2400" dirty="0"/>
          </a:p>
        </p:txBody>
      </p:sp>
      <p:sp>
        <p:nvSpPr>
          <p:cNvPr id="272" name="Line 12"/>
          <p:cNvSpPr>
            <a:spLocks noChangeShapeType="1"/>
          </p:cNvSpPr>
          <p:nvPr/>
        </p:nvSpPr>
        <p:spPr bwMode="auto">
          <a:xfrm>
            <a:off x="5746349" y="2112035"/>
            <a:ext cx="959111" cy="0"/>
          </a:xfrm>
          <a:prstGeom prst="line">
            <a:avLst/>
          </a:prstGeom>
          <a:noFill/>
          <a:ln w="19050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2400" dirty="0"/>
          </a:p>
        </p:txBody>
      </p:sp>
      <p:sp>
        <p:nvSpPr>
          <p:cNvPr id="273" name="Oval 272"/>
          <p:cNvSpPr/>
          <p:nvPr/>
        </p:nvSpPr>
        <p:spPr bwMode="auto">
          <a:xfrm rot="16200000">
            <a:off x="6232643" y="2041801"/>
            <a:ext cx="192781" cy="77112"/>
          </a:xfrm>
          <a:prstGeom prst="ellipse">
            <a:avLst/>
          </a:prstGeom>
          <a:noFill/>
          <a:ln w="9525">
            <a:solidFill>
              <a:srgbClr val="034EA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4800" dirty="0"/>
          </a:p>
        </p:txBody>
      </p:sp>
      <p:pic>
        <p:nvPicPr>
          <p:cNvPr id="274" name="Picture 106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97" y="1960377"/>
            <a:ext cx="289875" cy="4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Picture 50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68" y="1960377"/>
            <a:ext cx="289875" cy="4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Line 72"/>
          <p:cNvSpPr>
            <a:spLocks noChangeShapeType="1"/>
          </p:cNvSpPr>
          <p:nvPr/>
        </p:nvSpPr>
        <p:spPr bwMode="auto">
          <a:xfrm>
            <a:off x="1836826" y="2501268"/>
            <a:ext cx="7402839" cy="2107"/>
          </a:xfrm>
          <a:prstGeom prst="line">
            <a:avLst/>
          </a:prstGeom>
          <a:noFill/>
          <a:ln w="19050">
            <a:solidFill>
              <a:srgbClr val="5F5F6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45999" tIns="72997" rIns="145999" bIns="72997"/>
          <a:lstStyle/>
          <a:p>
            <a:endParaRPr lang="en-US" sz="4800" dirty="0"/>
          </a:p>
        </p:txBody>
      </p:sp>
      <p:sp>
        <p:nvSpPr>
          <p:cNvPr id="277" name="Text Box 572"/>
          <p:cNvSpPr txBox="1">
            <a:spLocks noChangeArrowheads="1"/>
          </p:cNvSpPr>
          <p:nvPr/>
        </p:nvSpPr>
        <p:spPr bwMode="auto">
          <a:xfrm>
            <a:off x="6770207" y="2186016"/>
            <a:ext cx="752044" cy="36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Core switches</a:t>
            </a:r>
          </a:p>
        </p:txBody>
      </p:sp>
      <p:sp>
        <p:nvSpPr>
          <p:cNvPr id="278" name="Text Box 79"/>
          <p:cNvSpPr txBox="1">
            <a:spLocks noChangeArrowheads="1"/>
          </p:cNvSpPr>
          <p:nvPr/>
        </p:nvSpPr>
        <p:spPr bwMode="auto">
          <a:xfrm>
            <a:off x="6456323" y="4606039"/>
            <a:ext cx="862552" cy="3690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" dirty="0">
                <a:latin typeface="Arial" charset="0"/>
                <a:ea typeface="ＭＳ Ｐゴシック" pitchFamily="-65" charset="-128"/>
                <a:cs typeface="Arial" charset="0"/>
              </a:rPr>
              <a:t>Distribution switch</a:t>
            </a:r>
          </a:p>
        </p:txBody>
      </p:sp>
      <p:sp>
        <p:nvSpPr>
          <p:cNvPr id="279" name="Text Box 572"/>
          <p:cNvSpPr txBox="1">
            <a:spLocks noChangeArrowheads="1"/>
          </p:cNvSpPr>
          <p:nvPr/>
        </p:nvSpPr>
        <p:spPr bwMode="auto">
          <a:xfrm>
            <a:off x="6898297" y="3716287"/>
            <a:ext cx="752044" cy="36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Core switches</a:t>
            </a:r>
          </a:p>
        </p:txBody>
      </p:sp>
      <p:pic>
        <p:nvPicPr>
          <p:cNvPr id="280" name="Picture 49" descr="IntelliSwitch_sta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23" y="1720394"/>
            <a:ext cx="344424" cy="35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1" name="Group 280"/>
          <p:cNvGrpSpPr/>
          <p:nvPr/>
        </p:nvGrpSpPr>
        <p:grpSpPr>
          <a:xfrm>
            <a:off x="3906611" y="1724698"/>
            <a:ext cx="417612" cy="488615"/>
            <a:chOff x="2824665" y="3125665"/>
            <a:chExt cx="309744" cy="362407"/>
          </a:xfrm>
        </p:grpSpPr>
        <p:pic>
          <p:nvPicPr>
            <p:cNvPr id="282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161" y="3339005"/>
              <a:ext cx="304534" cy="1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665" y="3229337"/>
              <a:ext cx="304534" cy="1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1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875" y="3125665"/>
              <a:ext cx="304534" cy="1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5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66" y="3704002"/>
            <a:ext cx="380135" cy="2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31" y="1701309"/>
            <a:ext cx="354029" cy="234737"/>
          </a:xfrm>
          <a:prstGeom prst="rect">
            <a:avLst/>
          </a:prstGeom>
        </p:spPr>
      </p:pic>
      <p:sp>
        <p:nvSpPr>
          <p:cNvPr id="287" name="TextBox 49"/>
          <p:cNvSpPr txBox="1">
            <a:spLocks noChangeArrowheads="1"/>
          </p:cNvSpPr>
          <p:nvPr/>
        </p:nvSpPr>
        <p:spPr bwMode="auto">
          <a:xfrm>
            <a:off x="7923653" y="1728700"/>
            <a:ext cx="10755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dirty="0"/>
              <a:t>WLC (Enterprise)</a:t>
            </a:r>
          </a:p>
        </p:txBody>
      </p:sp>
      <p:pic>
        <p:nvPicPr>
          <p:cNvPr id="288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63" y="2215741"/>
            <a:ext cx="380135" cy="2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9" name="TextBox 49"/>
          <p:cNvSpPr txBox="1">
            <a:spLocks noChangeArrowheads="1"/>
          </p:cNvSpPr>
          <p:nvPr/>
        </p:nvSpPr>
        <p:spPr bwMode="auto">
          <a:xfrm>
            <a:off x="7919814" y="2267049"/>
            <a:ext cx="1021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dirty="0"/>
              <a:t>ISE MnT</a:t>
            </a:r>
          </a:p>
        </p:txBody>
      </p:sp>
      <p:pic>
        <p:nvPicPr>
          <p:cNvPr id="290" name="Picture 1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29" y="3995466"/>
            <a:ext cx="410588" cy="2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63" y="1937745"/>
            <a:ext cx="380135" cy="2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49"/>
          <p:cNvSpPr txBox="1">
            <a:spLocks noChangeArrowheads="1"/>
          </p:cNvSpPr>
          <p:nvPr/>
        </p:nvSpPr>
        <p:spPr bwMode="auto">
          <a:xfrm>
            <a:off x="7919813" y="1980247"/>
            <a:ext cx="1021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dirty="0"/>
              <a:t>ISE PAN/PSN</a:t>
            </a:r>
          </a:p>
        </p:txBody>
      </p:sp>
      <p:sp>
        <p:nvSpPr>
          <p:cNvPr id="293" name="TextBox 49"/>
          <p:cNvSpPr txBox="1">
            <a:spLocks noChangeArrowheads="1"/>
          </p:cNvSpPr>
          <p:nvPr/>
        </p:nvSpPr>
        <p:spPr bwMode="auto">
          <a:xfrm>
            <a:off x="8083336" y="3737357"/>
            <a:ext cx="1021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dirty="0"/>
              <a:t>ISE PSN</a:t>
            </a:r>
          </a:p>
        </p:txBody>
      </p:sp>
      <p:sp>
        <p:nvSpPr>
          <p:cNvPr id="294" name="Text Box 97"/>
          <p:cNvSpPr txBox="1">
            <a:spLocks noChangeArrowheads="1"/>
          </p:cNvSpPr>
          <p:nvPr/>
        </p:nvSpPr>
        <p:spPr bwMode="auto">
          <a:xfrm>
            <a:off x="6960719" y="6401692"/>
            <a:ext cx="764291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Controller</a:t>
            </a:r>
          </a:p>
        </p:txBody>
      </p:sp>
      <p:sp>
        <p:nvSpPr>
          <p:cNvPr id="295" name="Text Box 97"/>
          <p:cNvSpPr txBox="1">
            <a:spLocks noChangeArrowheads="1"/>
          </p:cNvSpPr>
          <p:nvPr/>
        </p:nvSpPr>
        <p:spPr bwMode="auto">
          <a:xfrm>
            <a:off x="7546475" y="6413724"/>
            <a:ext cx="764291" cy="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999" tIns="72997" rIns="145999" bIns="72997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1447729">
              <a:lnSpc>
                <a:spcPct val="90000"/>
              </a:lnSpc>
              <a:defRPr/>
            </a:pPr>
            <a:r>
              <a:rPr lang="en-US" sz="800" kern="0" dirty="0">
                <a:solidFill>
                  <a:srgbClr val="474747"/>
                </a:solidFill>
                <a:latin typeface="Arial" charset="0"/>
                <a:ea typeface="ＭＳ Ｐゴシック" pitchFamily="-65" charset="-128"/>
                <a:cs typeface="Arial" charset="0"/>
              </a:rPr>
              <a:t>Controller</a:t>
            </a:r>
          </a:p>
        </p:txBody>
      </p:sp>
      <p:pic>
        <p:nvPicPr>
          <p:cNvPr id="296" name="Picture 4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04" y="1357487"/>
            <a:ext cx="371032" cy="2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ext Box 898"/>
          <p:cNvSpPr txBox="1">
            <a:spLocks noChangeArrowheads="1"/>
          </p:cNvSpPr>
          <p:nvPr/>
        </p:nvSpPr>
        <p:spPr bwMode="auto">
          <a:xfrm>
            <a:off x="1778383" y="3704058"/>
            <a:ext cx="1370936" cy="5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200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Industrial Zone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Levels 0-3</a:t>
            </a:r>
          </a:p>
          <a:p>
            <a:pPr>
              <a:lnSpc>
                <a:spcPct val="90000"/>
              </a:lnSpc>
              <a:defRPr/>
            </a:pPr>
            <a:r>
              <a:rPr lang="en-US" sz="933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(Plant-wide Network) </a:t>
            </a:r>
          </a:p>
        </p:txBody>
      </p:sp>
      <p:sp>
        <p:nvSpPr>
          <p:cNvPr id="298" name="Text Box 104"/>
          <p:cNvSpPr txBox="1">
            <a:spLocks noChangeArrowheads="1"/>
          </p:cNvSpPr>
          <p:nvPr/>
        </p:nvSpPr>
        <p:spPr bwMode="auto">
          <a:xfrm>
            <a:off x="1694326" y="5945170"/>
            <a:ext cx="2345412" cy="4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anchor="b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defTabSz="81438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200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Cell/Area Zones - Levels 0-2</a:t>
            </a:r>
            <a:r>
              <a:rPr lang="en-US" sz="933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/>
            </a:r>
            <a:br>
              <a:rPr lang="en-US" sz="933" b="1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</a:br>
            <a:r>
              <a:rPr lang="en-US" sz="933" kern="0" dirty="0">
                <a:solidFill>
                  <a:srgbClr val="034EA2"/>
                </a:solidFill>
                <a:latin typeface="Arial" charset="0"/>
                <a:ea typeface="ＭＳ Ｐゴシック" pitchFamily="-65" charset="-128"/>
                <a:cs typeface="Arial" charset="0"/>
              </a:rPr>
              <a:t>(Lines, Machines, Skids, Equipment)</a:t>
            </a:r>
          </a:p>
        </p:txBody>
      </p:sp>
      <p:grpSp>
        <p:nvGrpSpPr>
          <p:cNvPr id="305" name="Group 304"/>
          <p:cNvGrpSpPr/>
          <p:nvPr/>
        </p:nvGrpSpPr>
        <p:grpSpPr>
          <a:xfrm>
            <a:off x="6428311" y="5117709"/>
            <a:ext cx="431157" cy="194427"/>
            <a:chOff x="4127514" y="3648740"/>
            <a:chExt cx="323368" cy="145820"/>
          </a:xfrm>
        </p:grpSpPr>
        <p:pic>
          <p:nvPicPr>
            <p:cNvPr id="306" name="Picture 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" name="Rectangle 306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6738470" y="5458397"/>
            <a:ext cx="431157" cy="194427"/>
            <a:chOff x="4127514" y="3648740"/>
            <a:chExt cx="323368" cy="145820"/>
          </a:xfrm>
        </p:grpSpPr>
        <p:pic>
          <p:nvPicPr>
            <p:cNvPr id="309" name="Picture 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Rectangle 309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6076107" y="5629571"/>
            <a:ext cx="431157" cy="194427"/>
            <a:chOff x="4127514" y="3648740"/>
            <a:chExt cx="323368" cy="145820"/>
          </a:xfrm>
        </p:grpSpPr>
        <p:pic>
          <p:nvPicPr>
            <p:cNvPr id="312" name="Picture 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Rectangle 312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5829248" y="5107431"/>
            <a:ext cx="431157" cy="194427"/>
            <a:chOff x="4127514" y="3648740"/>
            <a:chExt cx="323368" cy="145820"/>
          </a:xfrm>
        </p:grpSpPr>
        <p:pic>
          <p:nvPicPr>
            <p:cNvPr id="315" name="Picture 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Rectangle 315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5476014" y="5522695"/>
            <a:ext cx="431157" cy="194427"/>
            <a:chOff x="4127514" y="3648740"/>
            <a:chExt cx="323368" cy="145820"/>
          </a:xfrm>
        </p:grpSpPr>
        <p:pic>
          <p:nvPicPr>
            <p:cNvPr id="318" name="Picture 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14" y="3648740"/>
              <a:ext cx="323368" cy="1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" name="Rectangle 318"/>
            <p:cNvSpPr/>
            <p:nvPr/>
          </p:nvSpPr>
          <p:spPr>
            <a:xfrm>
              <a:off x="4196347" y="3702227"/>
              <a:ext cx="125034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IES</a:t>
              </a:r>
            </a:p>
          </p:txBody>
        </p:sp>
      </p:grpSp>
      <p:sp>
        <p:nvSpPr>
          <p:cNvPr id="323" name="TextBox 49"/>
          <p:cNvSpPr txBox="1">
            <a:spLocks noChangeArrowheads="1"/>
          </p:cNvSpPr>
          <p:nvPr/>
        </p:nvSpPr>
        <p:spPr bwMode="auto">
          <a:xfrm>
            <a:off x="8500652" y="5453281"/>
            <a:ext cx="15677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dirty="0"/>
              <a:t>Laptop for Programming (Studio 5000)</a:t>
            </a:r>
          </a:p>
        </p:txBody>
      </p:sp>
      <p:pic>
        <p:nvPicPr>
          <p:cNvPr id="324" name="Picture 2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2651" b="40770"/>
          <a:stretch>
            <a:fillRect/>
          </a:stretch>
        </p:blipFill>
        <p:spPr bwMode="auto">
          <a:xfrm rot="4260000">
            <a:off x="8021327" y="4953468"/>
            <a:ext cx="104291" cy="45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5" name="TextBox 49"/>
          <p:cNvSpPr txBox="1">
            <a:spLocks noChangeArrowheads="1"/>
          </p:cNvSpPr>
          <p:nvPr/>
        </p:nvSpPr>
        <p:spPr bwMode="auto">
          <a:xfrm>
            <a:off x="10287000" y="4872335"/>
            <a:ext cx="1856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 smtClean="0"/>
              <a:t>Wi-Fi </a:t>
            </a:r>
            <a:r>
              <a:rPr lang="en-US" sz="800" b="1" dirty="0"/>
              <a:t>only </a:t>
            </a:r>
            <a:r>
              <a:rPr lang="en-US" sz="800" dirty="0"/>
              <a:t>iOS or Android device (refer to supported device list)</a:t>
            </a:r>
          </a:p>
        </p:txBody>
      </p:sp>
      <p:pic>
        <p:nvPicPr>
          <p:cNvPr id="327" name="Picture 326" descr="MobilePhone_White.png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51" y="4868418"/>
            <a:ext cx="296540" cy="498567"/>
          </a:xfrm>
          <a:prstGeom prst="rect">
            <a:avLst/>
          </a:prstGeom>
        </p:spPr>
      </p:pic>
      <p:sp>
        <p:nvSpPr>
          <p:cNvPr id="328" name="Rounded Rectangle 327"/>
          <p:cNvSpPr/>
          <p:nvPr/>
        </p:nvSpPr>
        <p:spPr bwMode="auto">
          <a:xfrm>
            <a:off x="8710491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9" name="Rounded Rectangle 328"/>
          <p:cNvSpPr/>
          <p:nvPr/>
        </p:nvSpPr>
        <p:spPr bwMode="auto">
          <a:xfrm>
            <a:off x="8801659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0" name="Rounded Rectangle 329"/>
          <p:cNvSpPr/>
          <p:nvPr/>
        </p:nvSpPr>
        <p:spPr bwMode="auto">
          <a:xfrm>
            <a:off x="8711525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" name="Rounded Rectangle 330"/>
          <p:cNvSpPr/>
          <p:nvPr/>
        </p:nvSpPr>
        <p:spPr bwMode="auto">
          <a:xfrm>
            <a:off x="8802692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2" name="Rounded Rectangle 331"/>
          <p:cNvSpPr/>
          <p:nvPr/>
        </p:nvSpPr>
        <p:spPr bwMode="auto">
          <a:xfrm>
            <a:off x="8711525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3" name="Rounded Rectangle 332"/>
          <p:cNvSpPr/>
          <p:nvPr/>
        </p:nvSpPr>
        <p:spPr bwMode="auto">
          <a:xfrm>
            <a:off x="8802692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35" name="Picture 334" descr="MobilePhone_White.png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77" y="4868418"/>
            <a:ext cx="296540" cy="498567"/>
          </a:xfrm>
          <a:prstGeom prst="rect">
            <a:avLst/>
          </a:prstGeom>
        </p:spPr>
      </p:pic>
      <p:sp>
        <p:nvSpPr>
          <p:cNvPr id="336" name="Rounded Rectangle 335"/>
          <p:cNvSpPr/>
          <p:nvPr/>
        </p:nvSpPr>
        <p:spPr bwMode="auto">
          <a:xfrm>
            <a:off x="9028716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" name="Rounded Rectangle 336"/>
          <p:cNvSpPr/>
          <p:nvPr/>
        </p:nvSpPr>
        <p:spPr bwMode="auto">
          <a:xfrm>
            <a:off x="9119884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" name="Rounded Rectangle 337"/>
          <p:cNvSpPr/>
          <p:nvPr/>
        </p:nvSpPr>
        <p:spPr bwMode="auto">
          <a:xfrm>
            <a:off x="9029751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9" name="Rounded Rectangle 338"/>
          <p:cNvSpPr/>
          <p:nvPr/>
        </p:nvSpPr>
        <p:spPr bwMode="auto">
          <a:xfrm>
            <a:off x="9120917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0" name="Rounded Rectangle 339"/>
          <p:cNvSpPr/>
          <p:nvPr/>
        </p:nvSpPr>
        <p:spPr bwMode="auto">
          <a:xfrm>
            <a:off x="9029751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1" name="Rounded Rectangle 340"/>
          <p:cNvSpPr/>
          <p:nvPr/>
        </p:nvSpPr>
        <p:spPr bwMode="auto">
          <a:xfrm>
            <a:off x="9120917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3" name="Picture 342" descr="MobilePhone_White.png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97" y="4868418"/>
            <a:ext cx="296540" cy="498567"/>
          </a:xfrm>
          <a:prstGeom prst="rect">
            <a:avLst/>
          </a:prstGeom>
        </p:spPr>
      </p:pic>
      <p:sp>
        <p:nvSpPr>
          <p:cNvPr id="344" name="Rounded Rectangle 343"/>
          <p:cNvSpPr/>
          <p:nvPr/>
        </p:nvSpPr>
        <p:spPr bwMode="auto">
          <a:xfrm>
            <a:off x="9342536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" name="Rounded Rectangle 344"/>
          <p:cNvSpPr/>
          <p:nvPr/>
        </p:nvSpPr>
        <p:spPr bwMode="auto">
          <a:xfrm>
            <a:off x="9433704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6" name="Rounded Rectangle 345"/>
          <p:cNvSpPr/>
          <p:nvPr/>
        </p:nvSpPr>
        <p:spPr bwMode="auto">
          <a:xfrm>
            <a:off x="9343571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7" name="Rounded Rectangle 346"/>
          <p:cNvSpPr/>
          <p:nvPr/>
        </p:nvSpPr>
        <p:spPr bwMode="auto">
          <a:xfrm>
            <a:off x="9434737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" name="Rounded Rectangle 347"/>
          <p:cNvSpPr/>
          <p:nvPr/>
        </p:nvSpPr>
        <p:spPr bwMode="auto">
          <a:xfrm>
            <a:off x="9343571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9" name="Rounded Rectangle 348"/>
          <p:cNvSpPr/>
          <p:nvPr/>
        </p:nvSpPr>
        <p:spPr bwMode="auto">
          <a:xfrm>
            <a:off x="9434737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1" name="Picture 350" descr="MobilePhone_White.png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55" y="4868418"/>
            <a:ext cx="296540" cy="498567"/>
          </a:xfrm>
          <a:prstGeom prst="rect">
            <a:avLst/>
          </a:prstGeom>
        </p:spPr>
      </p:pic>
      <p:sp>
        <p:nvSpPr>
          <p:cNvPr id="352" name="Rounded Rectangle 351"/>
          <p:cNvSpPr/>
          <p:nvPr/>
        </p:nvSpPr>
        <p:spPr bwMode="auto">
          <a:xfrm>
            <a:off x="9663995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3" name="Rounded Rectangle 352"/>
          <p:cNvSpPr/>
          <p:nvPr/>
        </p:nvSpPr>
        <p:spPr bwMode="auto">
          <a:xfrm>
            <a:off x="9755163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4" name="Rounded Rectangle 353"/>
          <p:cNvSpPr/>
          <p:nvPr/>
        </p:nvSpPr>
        <p:spPr bwMode="auto">
          <a:xfrm>
            <a:off x="9665029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Rounded Rectangle 354"/>
          <p:cNvSpPr/>
          <p:nvPr/>
        </p:nvSpPr>
        <p:spPr bwMode="auto">
          <a:xfrm>
            <a:off x="9756196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6" name="Rounded Rectangle 355"/>
          <p:cNvSpPr/>
          <p:nvPr/>
        </p:nvSpPr>
        <p:spPr bwMode="auto">
          <a:xfrm>
            <a:off x="9665029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Rounded Rectangle 356"/>
          <p:cNvSpPr/>
          <p:nvPr/>
        </p:nvSpPr>
        <p:spPr bwMode="auto">
          <a:xfrm>
            <a:off x="9756196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7" name="Picture 366" descr="MobilePhone_White.png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57" y="4868418"/>
            <a:ext cx="296540" cy="498567"/>
          </a:xfrm>
          <a:prstGeom prst="rect">
            <a:avLst/>
          </a:prstGeom>
        </p:spPr>
      </p:pic>
      <p:sp>
        <p:nvSpPr>
          <p:cNvPr id="368" name="Rounded Rectangle 367"/>
          <p:cNvSpPr/>
          <p:nvPr/>
        </p:nvSpPr>
        <p:spPr bwMode="auto">
          <a:xfrm>
            <a:off x="8403196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Rounded Rectangle 368"/>
          <p:cNvSpPr/>
          <p:nvPr/>
        </p:nvSpPr>
        <p:spPr bwMode="auto">
          <a:xfrm>
            <a:off x="8494364" y="4953793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" name="Rounded Rectangle 369"/>
          <p:cNvSpPr/>
          <p:nvPr/>
        </p:nvSpPr>
        <p:spPr bwMode="auto">
          <a:xfrm>
            <a:off x="8404231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" name="Rounded Rectangle 370"/>
          <p:cNvSpPr/>
          <p:nvPr/>
        </p:nvSpPr>
        <p:spPr bwMode="auto">
          <a:xfrm>
            <a:off x="8495397" y="5047108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" name="Rounded Rectangle 371"/>
          <p:cNvSpPr/>
          <p:nvPr/>
        </p:nvSpPr>
        <p:spPr bwMode="auto">
          <a:xfrm>
            <a:off x="8404231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" name="Rounded Rectangle 372"/>
          <p:cNvSpPr/>
          <p:nvPr/>
        </p:nvSpPr>
        <p:spPr bwMode="auto">
          <a:xfrm>
            <a:off x="8495397" y="5143079"/>
            <a:ext cx="65371" cy="653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 defTabSz="6094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TextBox 49"/>
          <p:cNvSpPr txBox="1">
            <a:spLocks noChangeArrowheads="1"/>
          </p:cNvSpPr>
          <p:nvPr/>
        </p:nvSpPr>
        <p:spPr bwMode="auto">
          <a:xfrm>
            <a:off x="10075300" y="2776098"/>
            <a:ext cx="18563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/>
              <a:t>TeamONE</a:t>
            </a:r>
            <a:endParaRPr lang="en-US" sz="1100" b="1" dirty="0"/>
          </a:p>
        </p:txBody>
      </p:sp>
      <p:sp>
        <p:nvSpPr>
          <p:cNvPr id="2" name="Oval 1"/>
          <p:cNvSpPr/>
          <p:nvPr/>
        </p:nvSpPr>
        <p:spPr bwMode="auto">
          <a:xfrm>
            <a:off x="5492966" y="3173484"/>
            <a:ext cx="1762986" cy="793089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stCxn id="2" idx="6"/>
            <a:endCxn id="304" idx="1"/>
          </p:cNvCxnSpPr>
          <p:nvPr/>
        </p:nvCxnSpPr>
        <p:spPr bwMode="auto">
          <a:xfrm>
            <a:off x="7255952" y="3570029"/>
            <a:ext cx="2878648" cy="368291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cxnSp>
      <p:sp>
        <p:nvSpPr>
          <p:cNvPr id="304" name="TextBox 49"/>
          <p:cNvSpPr txBox="1">
            <a:spLocks noChangeArrowheads="1"/>
          </p:cNvSpPr>
          <p:nvPr/>
        </p:nvSpPr>
        <p:spPr bwMode="auto">
          <a:xfrm>
            <a:off x="10134600" y="3276600"/>
            <a:ext cx="18563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800" dirty="0" smtClean="0"/>
              <a:t>Port </a:t>
            </a:r>
            <a:r>
              <a:rPr lang="en-US" sz="800" dirty="0"/>
              <a:t>443 </a:t>
            </a:r>
            <a:r>
              <a:rPr lang="en-US" sz="800" dirty="0" smtClean="0"/>
              <a:t>(TeamONE DB </a:t>
            </a:r>
            <a:r>
              <a:rPr lang="en-US" sz="800" dirty="0"/>
              <a:t>sync back and forth to cloud)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800" dirty="0" smtClean="0"/>
              <a:t>Ports </a:t>
            </a:r>
            <a:r>
              <a:rPr lang="en-US" sz="800" dirty="0"/>
              <a:t>5223, 2195 &amp; 2196 for Apple Push </a:t>
            </a:r>
            <a:r>
              <a:rPr lang="en-US" sz="800" dirty="0" smtClean="0"/>
              <a:t>Messaging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800" dirty="0" smtClean="0"/>
              <a:t>Ports </a:t>
            </a:r>
            <a:r>
              <a:rPr lang="en-US" sz="800" dirty="0"/>
              <a:t>5228,5229,5230 for </a:t>
            </a:r>
            <a:r>
              <a:rPr lang="en-US" sz="800" dirty="0" smtClean="0"/>
              <a:t>Google/Android </a:t>
            </a:r>
            <a:r>
              <a:rPr lang="en-US" sz="800" dirty="0"/>
              <a:t>Cloud </a:t>
            </a:r>
            <a:r>
              <a:rPr lang="en-US" sz="800" dirty="0" smtClean="0"/>
              <a:t>Messaging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800" dirty="0" smtClean="0"/>
              <a:t>All </a:t>
            </a:r>
            <a:r>
              <a:rPr lang="en-US" sz="800" dirty="0"/>
              <a:t>the devices running the App Platform within the OT network will need to access these ports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20" name="Oval 319"/>
          <p:cNvSpPr/>
          <p:nvPr/>
        </p:nvSpPr>
        <p:spPr bwMode="auto">
          <a:xfrm>
            <a:off x="8146808" y="4692633"/>
            <a:ext cx="1928491" cy="793089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22" name="Straight Arrow Connector 321"/>
          <p:cNvCxnSpPr>
            <a:stCxn id="320" idx="6"/>
          </p:cNvCxnSpPr>
          <p:nvPr/>
        </p:nvCxnSpPr>
        <p:spPr bwMode="auto">
          <a:xfrm flipV="1">
            <a:off x="10075299" y="5089177"/>
            <a:ext cx="198545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cxnSp>
      <p:sp>
        <p:nvSpPr>
          <p:cNvPr id="13" name="Rectangle 12"/>
          <p:cNvSpPr/>
          <p:nvPr/>
        </p:nvSpPr>
        <p:spPr>
          <a:xfrm>
            <a:off x="203200" y="1307068"/>
            <a:ext cx="196880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Unified in band setup</a:t>
            </a:r>
          </a:p>
        </p:txBody>
      </p:sp>
    </p:spTree>
    <p:extLst>
      <p:ext uri="{BB962C8B-B14F-4D97-AF65-F5344CB8AC3E}">
        <p14:creationId xmlns:p14="http://schemas.microsoft.com/office/powerpoint/2010/main" val="1535795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_Internal-CONFIDENTIAL-Lock-5058-CO900B-4-17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CI-CO900-Rev H.potx" id="{0C910073-676E-4C98-9A8F-27EBD6D18158}" vid="{C87BE7B0-EB5A-494F-A52E-3C586A9C0092}"/>
    </a:ext>
  </a:extLst>
</a:theme>
</file>

<file path=ppt/theme/theme12.xml><?xml version="1.0" encoding="utf-8"?>
<a:theme xmlns:a="http://schemas.openxmlformats.org/drawingml/2006/main" name="7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CF-CO900G-RevG.pptx" id="{BE4AEFA9-0F4A-471B-B656-3E2F456FFC8E}" vid="{3E60A678-6FC8-469A-9421-D471D41F4B5F}"/>
    </a:ext>
  </a:ext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RA_Internal--CONFIDENTIAL-Lock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CI_CO900-RevH.pptx" id="{F65D1A84-85EA-4D1F-A5E0-E059A45907FB}" vid="{616CED3B-D21F-40F1-98C9-D079529207C1}"/>
    </a:ext>
  </a:extLst>
</a:theme>
</file>

<file path=ppt/theme/theme17.xml><?xml version="1.0" encoding="utf-8"?>
<a:theme xmlns:a="http://schemas.openxmlformats.org/drawingml/2006/main" name="10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CI_CO900-RevH.pptx" id="{F65D1A84-85EA-4D1F-A5E0-E059A45907FB}" vid="{616CED3B-D21F-40F1-98C9-D079529207C1}"/>
    </a:ext>
  </a:extLst>
</a:theme>
</file>

<file path=ppt/theme/theme18.xml><?xml version="1.0" encoding="utf-8"?>
<a:theme xmlns:a="http://schemas.openxmlformats.org/drawingml/2006/main" name="11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CI_CO900-RevH.pptx" id="{F65D1A84-85EA-4D1F-A5E0-E059A45907FB}" vid="{616CED3B-D21F-40F1-98C9-D079529207C1}"/>
    </a:ext>
  </a:extLst>
</a:theme>
</file>

<file path=ppt/theme/theme19.xml><?xml version="1.0" encoding="utf-8"?>
<a:theme xmlns:a="http://schemas.openxmlformats.org/drawingml/2006/main" name="RockwellAutomation_CF_16x9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16x9_CI-CO900-Rev H.pptx" id="{45248A1C-6FCF-4E3A-A8AA-DCED9D88F798}" vid="{68FAB698-5D21-4C9A-AA9A-174F4870A9F6}"/>
    </a:ext>
  </a:extLst>
</a:theme>
</file>

<file path=ppt/theme/theme2.xml><?xml version="1.0" encoding="utf-8"?>
<a:theme xmlns:a="http://schemas.openxmlformats.org/drawingml/2006/main" name="1_RA-Dark">
  <a:themeElements>
    <a:clrScheme name="Rockwell Automation Dark Confidential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CAC7C8"/>
      </a:accent2>
      <a:accent3>
        <a:srgbClr val="00B0F0"/>
      </a:accent3>
      <a:accent4>
        <a:srgbClr val="9325B2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25000">
              <a:srgbClr val="E60F34"/>
            </a:gs>
            <a:gs pos="100000">
              <a:srgbClr val="800000"/>
            </a:gs>
          </a:gsLst>
          <a:path path="circle">
            <a:fillToRect l="50000" t="50000" r="50000" b="50000"/>
          </a:path>
          <a:tileRect/>
        </a:gra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wrap="none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Arial Narrow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000" i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RockwellAutomation_CF_16x9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16x9_CI-CO900-Rev H.pptx" id="{45248A1C-6FCF-4E3A-A8AA-DCED9D88F798}" vid="{68FAB698-5D21-4C9A-AA9A-174F4870A9F6}"/>
    </a:ext>
  </a:extLst>
</a:theme>
</file>

<file path=ppt/theme/theme21.xml><?xml version="1.0" encoding="utf-8"?>
<a:theme xmlns:a="http://schemas.openxmlformats.org/drawingml/2006/main" name="2_RockwellAutomation_CF_16x9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16x9_CI-CO900-Rev H.pptx" id="{45248A1C-6FCF-4E3A-A8AA-DCED9D88F798}" vid="{68FAB698-5D21-4C9A-AA9A-174F4870A9F6}"/>
    </a:ext>
  </a:extLst>
</a:theme>
</file>

<file path=ppt/theme/theme22.xml><?xml version="1.0" encoding="utf-8"?>
<a:theme xmlns:a="http://schemas.openxmlformats.org/drawingml/2006/main" name="3_RockwellAutomation_CF_16x9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16x9_CI-CO900-Rev H.pptx" id="{45248A1C-6FCF-4E3A-A8AA-DCED9D88F798}" vid="{68FAB698-5D21-4C9A-AA9A-174F4870A9F6}"/>
    </a:ext>
  </a:extLst>
</a:theme>
</file>

<file path=ppt/theme/theme23.xml><?xml version="1.0" encoding="utf-8"?>
<a:theme xmlns:a="http://schemas.openxmlformats.org/drawingml/2006/main" name="4_RockwellAutomation_CF_16x9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16x9_CI-CO900-Rev H.pptx" id="{45248A1C-6FCF-4E3A-A8AA-DCED9D88F798}" vid="{68FAB698-5D21-4C9A-AA9A-174F4870A9F6}"/>
    </a:ext>
  </a:extLst>
</a:theme>
</file>

<file path=ppt/theme/theme24.xml><?xml version="1.0" encoding="utf-8"?>
<a:theme xmlns:a="http://schemas.openxmlformats.org/drawingml/2006/main" name="2_RockwellAutomation_CF_16x9_r4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CF_16x9-RevG.pptx" id="{8FF43C92-D530-4A51-806A-4161AC9EE7C6}" vid="{C17C3B6B-0CA5-4234-9EF6-AEBFB3171821}"/>
    </a:ext>
  </a:extLst>
</a:theme>
</file>

<file path=ppt/theme/theme25.xml><?xml version="1.0" encoding="utf-8"?>
<a:theme xmlns:a="http://schemas.openxmlformats.org/drawingml/2006/main" name="5_RockwellAutomation_CF_16x9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038D53B7-C0A9-43F3-9A6F-552BD0F32C08}" vid="{7CB19620-EAD7-4FD6-8768-C8A5FFB82813}"/>
    </a:ext>
  </a:extLst>
</a:theme>
</file>

<file path=ppt/theme/theme26.xml><?xml version="1.0" encoding="utf-8"?>
<a:theme xmlns:a="http://schemas.openxmlformats.org/drawingml/2006/main" name="RockwellAutomation_CF_16x9_r4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3" id="{87F94D45-8C46-40AE-BA2F-4259721FD812}" vid="{D18212CA-C6BF-4143-888B-313F4FDE18CC}"/>
    </a:ext>
  </a:extLst>
</a:theme>
</file>

<file path=ppt/theme/theme27.xml><?xml version="1.0" encoding="utf-8"?>
<a:theme xmlns:a="http://schemas.openxmlformats.org/drawingml/2006/main" name="RA-Dark">
  <a:themeElements>
    <a:clrScheme name="Rockwell Automation Dark Confidential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CAC7C8"/>
      </a:accent2>
      <a:accent3>
        <a:srgbClr val="00B0F0"/>
      </a:accent3>
      <a:accent4>
        <a:srgbClr val="9325B2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25000">
              <a:srgbClr val="E60F34"/>
            </a:gs>
            <a:gs pos="100000">
              <a:srgbClr val="800000"/>
            </a:gs>
          </a:gsLst>
          <a:path path="circle">
            <a:fillToRect l="50000" t="50000" r="50000" b="50000"/>
          </a:path>
          <a:tileRect/>
        </a:gra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wrap="none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Arial Narrow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000" i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3" id="{87F94D45-8C46-40AE-BA2F-4259721FD812}" vid="{60787980-6E32-4423-BE70-A01998648066}"/>
    </a:ext>
  </a:extLst>
</a:theme>
</file>

<file path=ppt/theme/theme28.xml><?xml version="1.0" encoding="utf-8"?>
<a:theme xmlns:a="http://schemas.openxmlformats.org/drawingml/2006/main" name="1_RockwellAutomation_CF_16x9_r4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46DB2918-9E92-450A-86A8-EA09AC97ED60}" vid="{F412C2F9-45C4-4B6D-BBE3-89C3F1E3F8FC}"/>
    </a:ext>
  </a:extLst>
</a:theme>
</file>

<file path=ppt/theme/theme29.xml><?xml version="1.0" encoding="utf-8"?>
<a:theme xmlns:a="http://schemas.openxmlformats.org/drawingml/2006/main" name="2_RA-Dark">
  <a:themeElements>
    <a:clrScheme name="Rockwell Automation Dark Confidential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CAC7C8"/>
      </a:accent2>
      <a:accent3>
        <a:srgbClr val="00B0F0"/>
      </a:accent3>
      <a:accent4>
        <a:srgbClr val="9325B2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25000">
              <a:srgbClr val="E60F34"/>
            </a:gs>
            <a:gs pos="100000">
              <a:srgbClr val="800000"/>
            </a:gs>
          </a:gsLst>
          <a:path path="circle">
            <a:fillToRect l="50000" t="50000" r="50000" b="50000"/>
          </a:path>
          <a:tileRect/>
        </a:gra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wrap="none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Arial Narrow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000" i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46DB2918-9E92-450A-86A8-EA09AC97ED60}" vid="{F21821C9-486F-430C-BF40-3096C1375DC4}"/>
    </a:ext>
  </a:extLst>
</a:theme>
</file>

<file path=ppt/theme/theme3.xml><?xml version="1.0" encoding="utf-8"?>
<a:theme xmlns:a="http://schemas.openxmlformats.org/drawingml/2006/main" name="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RockwellAutomation_CF_16x9_r4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3" id="{87F94D45-8C46-40AE-BA2F-4259721FD812}" vid="{D18212CA-C6BF-4143-888B-313F4FDE18CC}"/>
    </a:ext>
  </a:extLst>
</a:theme>
</file>

<file path=ppt/theme/theme31.xml><?xml version="1.0" encoding="utf-8"?>
<a:theme xmlns:a="http://schemas.openxmlformats.org/drawingml/2006/main" name="3_RA-Dark">
  <a:themeElements>
    <a:clrScheme name="Rockwell Automation Dark Confidential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CAC7C8"/>
      </a:accent2>
      <a:accent3>
        <a:srgbClr val="00B0F0"/>
      </a:accent3>
      <a:accent4>
        <a:srgbClr val="9325B2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25000">
              <a:srgbClr val="E60F34"/>
            </a:gs>
            <a:gs pos="100000">
              <a:srgbClr val="800000"/>
            </a:gs>
          </a:gsLst>
          <a:path path="circle">
            <a:fillToRect l="50000" t="50000" r="50000" b="50000"/>
          </a:path>
          <a:tileRect/>
        </a:gra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wrap="none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Arial Narrow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000" i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3" id="{87F94D45-8C46-40AE-BA2F-4259721FD812}" vid="{60787980-6E32-4423-BE70-A01998648066}"/>
    </a:ext>
  </a:extLst>
</a:theme>
</file>

<file path=ppt/theme/theme32.xml><?xml version="1.0" encoding="utf-8"?>
<a:theme xmlns:a="http://schemas.openxmlformats.org/drawingml/2006/main" name="4_RockwellAutomation_CF_16x9_r4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3" id="{87F94D45-8C46-40AE-BA2F-4259721FD812}" vid="{D18212CA-C6BF-4143-888B-313F4FDE18CC}"/>
    </a:ext>
  </a:extLst>
</a:theme>
</file>

<file path=ppt/theme/theme33.xml><?xml version="1.0" encoding="utf-8"?>
<a:theme xmlns:a="http://schemas.openxmlformats.org/drawingml/2006/main" name="4_RA-Dark">
  <a:themeElements>
    <a:clrScheme name="Rockwell Automation Dark Confidential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CAC7C8"/>
      </a:accent2>
      <a:accent3>
        <a:srgbClr val="00B0F0"/>
      </a:accent3>
      <a:accent4>
        <a:srgbClr val="9325B2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25000">
              <a:srgbClr val="E60F34"/>
            </a:gs>
            <a:gs pos="100000">
              <a:srgbClr val="800000"/>
            </a:gs>
          </a:gsLst>
          <a:path path="circle">
            <a:fillToRect l="50000" t="50000" r="50000" b="50000"/>
          </a:path>
          <a:tileRect/>
        </a:gra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wrap="none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Arial Narrow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000" i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3" id="{87F94D45-8C46-40AE-BA2F-4259721FD812}" vid="{60787980-6E32-4423-BE70-A01998648066}"/>
    </a:ext>
  </a:extLst>
</a:theme>
</file>

<file path=ppt/theme/theme34.xml><?xml version="1.0" encoding="utf-8"?>
<a:theme xmlns:a="http://schemas.openxmlformats.org/drawingml/2006/main" name="5_RockwellAutomation_CF_16x9_r4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3" id="{87F94D45-8C46-40AE-BA2F-4259721FD812}" vid="{D18212CA-C6BF-4143-888B-313F4FDE18CC}"/>
    </a:ext>
  </a:extLst>
</a:theme>
</file>

<file path=ppt/theme/theme35.xml><?xml version="1.0" encoding="utf-8"?>
<a:theme xmlns:a="http://schemas.openxmlformats.org/drawingml/2006/main" name="5_RA-Dark">
  <a:themeElements>
    <a:clrScheme name="Rockwell Automation Dark Confidential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CAC7C8"/>
      </a:accent2>
      <a:accent3>
        <a:srgbClr val="00B0F0"/>
      </a:accent3>
      <a:accent4>
        <a:srgbClr val="9325B2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25000">
              <a:srgbClr val="E60F34"/>
            </a:gs>
            <a:gs pos="100000">
              <a:srgbClr val="800000"/>
            </a:gs>
          </a:gsLst>
          <a:path path="circle">
            <a:fillToRect l="50000" t="50000" r="50000" b="50000"/>
          </a:path>
          <a:tileRect/>
        </a:gra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wrap="none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Arial Narrow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000" i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3" id="{87F94D45-8C46-40AE-BA2F-4259721FD812}" vid="{60787980-6E32-4423-BE70-A01998648066}"/>
    </a:ext>
  </a:extLst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A_Internal-CONFIDENTIAL-Lock-5058-CO900B-4-17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kwellAutomation_CF-CO900G-RevG.pptx" id="{BE4AEFA9-0F4A-471B-B656-3E2F456FFC8E}" vid="{3E60A678-6FC8-469A-9421-D471D41F4B5F}"/>
    </a:ext>
  </a:extLst>
</a:theme>
</file>

<file path=ppt/theme/theme7.xml><?xml version="1.0" encoding="utf-8"?>
<a:theme xmlns:a="http://schemas.openxmlformats.org/drawingml/2006/main" name="3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RA_Internal-CONFIDENTIAL-Lock-5058-CO900C-5-14-12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RockwellAutomation_CF-CO900F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abbdcb3d-099a-4938-9716-09002f94320e">
      <Value>1</Value>
    </TaxCatchAll>
    <g74916a877b0498d96356c82c809a072 xmlns="abbdcb3d-099a-4938-9716-09002f94320e">
      <Terms xmlns="http://schemas.microsoft.com/office/infopath/2007/PartnerControls">
        <TermInfo xmlns="http://schemas.microsoft.com/office/infopath/2007/PartnerControls">
          <TermName>Internal</TermName>
          <TermId>b1228692-7d2c-4c1e-890f-3a3a688f179b</TermId>
        </TermInfo>
      </Terms>
    </g74916a877b0498d96356c82c809a072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e513a2-ec27-4ba2-828b-964637c79d88" ContentTypeId="0x010100BBC3E2332671D040A34B2355CB5150795F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eport - Engineering" ma:contentTypeID="0x010100BBC3E2332671D040A34B2355CB5150795F0035B002828B3C994EBAA22B413494FE89" ma:contentTypeVersion="9" ma:contentTypeDescription="Create a new document." ma:contentTypeScope="" ma:versionID="5216a1ab6a9f04978b7b045437bd5ae9">
  <xsd:schema xmlns:xsd="http://www.w3.org/2001/XMLSchema" xmlns:xs="http://www.w3.org/2001/XMLSchema" xmlns:p="http://schemas.microsoft.com/office/2006/metadata/properties" xmlns:ns1="abbdcb3d-099a-4938-9716-09002f94320e" targetNamespace="http://schemas.microsoft.com/office/2006/metadata/properties" ma:root="true" ma:fieldsID="a0960a76352b799c06a46db1d3f98d71" ns1:_="">
    <xsd:import namespace="abbdcb3d-099a-4938-9716-09002f94320e"/>
    <xsd:element name="properties">
      <xsd:complexType>
        <xsd:sequence>
          <xsd:element name="documentManagement">
            <xsd:complexType>
              <xsd:all>
                <xsd:element ref="ns1:TaxCatchAll" minOccurs="0"/>
                <xsd:element ref="ns1:TaxCatchAllLabel" minOccurs="0"/>
                <xsd:element ref="ns1:g74916a877b0498d96356c82c809a07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dcb3d-099a-4938-9716-09002f94320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35faacc4-61c5-4d71-b8c0-67da9eb667d7" ma:internalName="TaxCatchAll" ma:showField="CatchAllData" ma:web="f8096521-94b7-462b-b5b2-aaf60c214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35faacc4-61c5-4d71-b8c0-67da9eb667d7" ma:internalName="TaxCatchAllLabel" ma:readOnly="true" ma:showField="CatchAllDataLabel" ma:web="f8096521-94b7-462b-b5b2-aaf60c214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74916a877b0498d96356c82c809a072" ma:index="11" ma:taxonomy="true" ma:internalName="g74916a877b0498d96356c82c809a072" ma:taxonomyFieldName="RA_x0020_Document_x0020_Classification" ma:displayName="RA Document Classification" ma:default="" ma:fieldId="{074916a8-77b0-498d-9635-6c82c809a072}" ma:sspId="29e513a2-ec27-4ba2-828b-964637c79d88" ma:termSetId="91031901-8f01-462e-90e3-b22396c9d6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" ma:displayName="Content Type"/>
        <xsd:element ref="dc:title" minOccurs="0" maxOccurs="1" ma:index="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E5512-EA5F-45F1-9634-FE0BF9BE6891}">
  <ds:schemaRefs>
    <ds:schemaRef ds:uri="http://purl.org/dc/terms/"/>
    <ds:schemaRef ds:uri="http://www.w3.org/XML/1998/namespace"/>
    <ds:schemaRef ds:uri="abbdcb3d-099a-4938-9716-09002f94320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E1C9A84-895C-4E78-9D9B-8C973229B6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3F16D0-532A-4329-AAD2-A851EC364F9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FA9DCA0-808B-4B22-88C9-50C183C54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dcb3d-099a-4938-9716-09002f943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Click To Add Title, Arial 30 pts</Template>
  <TotalTime>77805</TotalTime>
  <Words>870</Words>
  <Application>Microsoft Office PowerPoint</Application>
  <PresentationFormat>Widescreen</PresentationFormat>
  <Paragraphs>177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52" baseType="lpstr">
      <vt:lpstr>Arial Unicode MS</vt:lpstr>
      <vt:lpstr>ＭＳ Ｐゴシック</vt:lpstr>
      <vt:lpstr>ＭＳ Ｐゴシック</vt:lpstr>
      <vt:lpstr>Arial</vt:lpstr>
      <vt:lpstr>Arial Narrow</vt:lpstr>
      <vt:lpstr>Calibri</vt:lpstr>
      <vt:lpstr>Webdings</vt:lpstr>
      <vt:lpstr>Wingdings</vt:lpstr>
      <vt:lpstr>RA_Internal-CONFIDENTIAL-Lock-5058-CO900B-4-17-12</vt:lpstr>
      <vt:lpstr>1_RA-Dark</vt:lpstr>
      <vt:lpstr>RA_Internal-CONFIDENTIAL-Lock-5058-CO900C-5-14-12</vt:lpstr>
      <vt:lpstr>1_RA_Internal-CONFIDENTIAL-Lock-5058-CO900B-4-17-12</vt:lpstr>
      <vt:lpstr>1_RA_Internal-CONFIDENTIAL-Lock-5058-CO900C-5-14-12</vt:lpstr>
      <vt:lpstr>2_RA_Internal-CONFIDENTIAL-Lock-5058-CO900C-5-14-12</vt:lpstr>
      <vt:lpstr>3_RA_Internal-CONFIDENTIAL-Lock-5058-CO900C-5-14-12</vt:lpstr>
      <vt:lpstr>4_RA_Internal-CONFIDENTIAL-Lock-5058-CO900C-5-14-12</vt:lpstr>
      <vt:lpstr>RockwellAutomation_CF-CO900F</vt:lpstr>
      <vt:lpstr>5_RA_Internal-CONFIDENTIAL-Lock-5058-CO900C-5-14-12</vt:lpstr>
      <vt:lpstr>6_RA_Internal-CONFIDENTIAL-Lock-5058-CO900C-5-14-12</vt:lpstr>
      <vt:lpstr>7_RA_Internal-CONFIDENTIAL-Lock-5058-CO900C-5-14-12</vt:lpstr>
      <vt:lpstr>8_RA_Internal-CONFIDENTIAL-Lock-5058-CO900C-5-14-12</vt:lpstr>
      <vt:lpstr>1_Office Theme</vt:lpstr>
      <vt:lpstr>RA_Internal--CONFIDENTIAL-Lock</vt:lpstr>
      <vt:lpstr>9_RA_Internal-CONFIDENTIAL-Lock-5058-CO900C-5-14-12</vt:lpstr>
      <vt:lpstr>10_RA_Internal-CONFIDENTIAL-Lock-5058-CO900C-5-14-12</vt:lpstr>
      <vt:lpstr>11_RA_Internal-CONFIDENTIAL-Lock-5058-CO900C-5-14-12</vt:lpstr>
      <vt:lpstr>RockwellAutomation_CF_16x9</vt:lpstr>
      <vt:lpstr>1_RockwellAutomation_CF_16x9</vt:lpstr>
      <vt:lpstr>2_RockwellAutomation_CF_16x9</vt:lpstr>
      <vt:lpstr>3_RockwellAutomation_CF_16x9</vt:lpstr>
      <vt:lpstr>4_RockwellAutomation_CF_16x9</vt:lpstr>
      <vt:lpstr>2_RockwellAutomation_CF_16x9_r4</vt:lpstr>
      <vt:lpstr>5_RockwellAutomation_CF_16x9</vt:lpstr>
      <vt:lpstr>RockwellAutomation_CF_16x9_r4</vt:lpstr>
      <vt:lpstr>RA-Dark</vt:lpstr>
      <vt:lpstr>1_RockwellAutomation_CF_16x9_r4</vt:lpstr>
      <vt:lpstr>2_RA-Dark</vt:lpstr>
      <vt:lpstr>3_RockwellAutomation_CF_16x9_r4</vt:lpstr>
      <vt:lpstr>3_RA-Dark</vt:lpstr>
      <vt:lpstr>4_RockwellAutomation_CF_16x9_r4</vt:lpstr>
      <vt:lpstr>4_RA-Dark</vt:lpstr>
      <vt:lpstr>5_RockwellAutomation_CF_16x9_r4</vt:lpstr>
      <vt:lpstr>5_RA-Dark</vt:lpstr>
      <vt:lpstr>Bitmap Image</vt:lpstr>
      <vt:lpstr>FactoryTalk ® TeamONE™</vt:lpstr>
      <vt:lpstr>FactoryTalk ® TeamONE™</vt:lpstr>
      <vt:lpstr>PowerPoint Presentation</vt:lpstr>
      <vt:lpstr>Network Architecture Example 1</vt:lpstr>
      <vt:lpstr>PowerPoint Presentation</vt:lpstr>
      <vt:lpstr>Network Architecture Example 2</vt:lpstr>
      <vt:lpstr>PowerPoint Presentation</vt:lpstr>
      <vt:lpstr>Network Architecture Example 3</vt:lpstr>
    </vt:vector>
  </TitlesOfParts>
  <Company>Rockwell Automation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 Management Review - Visualization  Sept 2015</dc:title>
  <dc:creator>rabandsu</dc:creator>
  <cp:lastModifiedBy>Joseph Reedy</cp:lastModifiedBy>
  <cp:revision>1605</cp:revision>
  <cp:lastPrinted>2016-04-15T20:09:03Z</cp:lastPrinted>
  <dcterms:created xsi:type="dcterms:W3CDTF">2012-06-05T17:11:34Z</dcterms:created>
  <dcterms:modified xsi:type="dcterms:W3CDTF">2016-11-04T18:04:26Z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0x010100BBC3E2332671D040A34B2355CB5150795F0035B002828B3C994EBAA22B413494FE89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Order">
    <vt:r8>865500</vt:r8>
  </property>
  <property fmtid="{D5CDD505-2E9C-101B-9397-08002B2CF9AE}" pid="7" name="RA Document Classification">
    <vt:lpwstr>1;#Internal|b1228692-7d2c-4c1e-890f-3a3a688f179b</vt:lpwstr>
  </property>
  <property fmtid="{D5CDD505-2E9C-101B-9397-08002B2CF9AE}" pid="8" name="SharedWithUsers">
    <vt:lpwstr>374;#William McKibben</vt:lpwstr>
  </property>
</Properties>
</file>